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haansoftxlsx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1" r:id="rId5"/>
    <p:sldMasterId id="2147483653" r:id="rId6"/>
  </p:sldMasterIdLst>
  <p:notesMasterIdLst>
    <p:notesMasterId r:id="rId21"/>
  </p:notesMasterIdLst>
  <p:sldIdLst>
    <p:sldId id="297" r:id="rId7"/>
    <p:sldId id="256" r:id="rId8"/>
    <p:sldId id="309" r:id="rId9"/>
    <p:sldId id="282" r:id="rId10"/>
    <p:sldId id="299" r:id="rId11"/>
    <p:sldId id="300" r:id="rId12"/>
    <p:sldId id="307" r:id="rId13"/>
    <p:sldId id="305" r:id="rId14"/>
    <p:sldId id="304" r:id="rId15"/>
    <p:sldId id="288" r:id="rId16"/>
    <p:sldId id="270" r:id="rId17"/>
    <p:sldId id="283" r:id="rId18"/>
    <p:sldId id="276" r:id="rId19"/>
    <p:sldId id="306" r:id="rId2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>
          <p15:clr>
            <a:srgbClr val="A4A3A4"/>
          </p15:clr>
        </p15:guide>
        <p15:guide id="3" orient="horz" pos="1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D144"/>
    <a:srgbClr val="996F05"/>
    <a:srgbClr val="6499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922" autoAdjust="0"/>
  </p:normalViewPr>
  <p:slideViewPr>
    <p:cSldViewPr>
      <p:cViewPr varScale="1">
        <p:scale>
          <a:sx n="90" d="100"/>
          <a:sy n="90" d="100"/>
        </p:scale>
        <p:origin x="840" y="72"/>
      </p:cViewPr>
      <p:guideLst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33009666146416E-2"/>
          <c:y val="0"/>
          <c:w val="0.90152633558416406"/>
          <c:h val="0.9978366707337496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hu-H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D5F002-B730-445F-8842-ED965B09FA24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hu-HU"/>
        </a:p>
      </dgm:t>
    </dgm:pt>
    <dgm:pt modelId="{BDBB2F7F-DFB8-4EFB-85E8-54BA86D7DDB7}">
      <dgm:prSet phldrT="[Szöveg]" custT="1"/>
      <dgm:spPr/>
      <dgm:t>
        <a:bodyPr/>
        <a:lstStyle/>
        <a:p>
          <a:r>
            <a:rPr lang="hu-HU" sz="1000" b="1" dirty="0" err="1"/>
            <a:t>Brundt-land</a:t>
          </a:r>
          <a:r>
            <a:rPr lang="hu-HU" sz="1000" b="1" dirty="0"/>
            <a:t> jelentés 1987</a:t>
          </a:r>
        </a:p>
        <a:p>
          <a:r>
            <a:rPr lang="hu-HU" sz="900" dirty="0"/>
            <a:t>Fenntart-hatóság</a:t>
          </a:r>
          <a:r>
            <a:rPr lang="hu-HU" sz="800" dirty="0"/>
            <a:t> </a:t>
          </a:r>
          <a:r>
            <a:rPr lang="hu-HU" sz="900" dirty="0" err="1"/>
            <a:t>fogalmá-nak</a:t>
          </a:r>
          <a:r>
            <a:rPr lang="hu-HU" sz="900" dirty="0"/>
            <a:t> </a:t>
          </a:r>
          <a:r>
            <a:rPr lang="hu-HU" sz="900" dirty="0" err="1"/>
            <a:t>meghatá-rozása</a:t>
          </a:r>
          <a:endParaRPr lang="hu-HU" sz="800" dirty="0"/>
        </a:p>
      </dgm:t>
    </dgm:pt>
    <dgm:pt modelId="{56F41454-5B07-47FB-9A7B-AF3F2A0F5087}" type="parTrans" cxnId="{24842682-35EB-4FC8-89DE-0CEB954745A5}">
      <dgm:prSet/>
      <dgm:spPr/>
      <dgm:t>
        <a:bodyPr/>
        <a:lstStyle/>
        <a:p>
          <a:endParaRPr lang="hu-HU"/>
        </a:p>
      </dgm:t>
    </dgm:pt>
    <dgm:pt modelId="{C730DFBF-A3DD-42BD-B3E6-E8A2A6639846}" type="sibTrans" cxnId="{24842682-35EB-4FC8-89DE-0CEB954745A5}">
      <dgm:prSet/>
      <dgm:spPr/>
      <dgm:t>
        <a:bodyPr/>
        <a:lstStyle/>
        <a:p>
          <a:endParaRPr lang="hu-HU"/>
        </a:p>
      </dgm:t>
    </dgm:pt>
    <dgm:pt modelId="{6151F99E-6E65-46D7-8151-648EA8BAE92A}">
      <dgm:prSet phldrT="[Szöveg]" custT="1"/>
      <dgm:spPr/>
      <dgm:t>
        <a:bodyPr/>
        <a:lstStyle/>
        <a:p>
          <a:r>
            <a:rPr lang="hu-HU" sz="1000" b="1" dirty="0"/>
            <a:t>Hágai </a:t>
          </a:r>
          <a:r>
            <a:rPr lang="hu-HU" sz="1000" b="1" dirty="0" err="1"/>
            <a:t>Nyilatk-ozat</a:t>
          </a:r>
          <a:r>
            <a:rPr lang="hu-HU" sz="1000" b="1" dirty="0"/>
            <a:t>, 1989</a:t>
          </a:r>
          <a:r>
            <a:rPr lang="hu-HU" sz="1000" dirty="0"/>
            <a:t>.</a:t>
          </a:r>
        </a:p>
        <a:p>
          <a:r>
            <a:rPr lang="hu-HU" sz="900" dirty="0"/>
            <a:t>Először </a:t>
          </a:r>
          <a:r>
            <a:rPr lang="hu-HU" sz="900" dirty="0" err="1"/>
            <a:t>hangsú-lyozták</a:t>
          </a:r>
          <a:r>
            <a:rPr lang="hu-HU" sz="900" dirty="0"/>
            <a:t> a sértetlen környezet fontosságát</a:t>
          </a:r>
        </a:p>
      </dgm:t>
    </dgm:pt>
    <dgm:pt modelId="{54D20308-CC63-420B-A77F-DE00FE6EAB8A}" type="parTrans" cxnId="{66F84173-3899-4624-959C-BB0A21552F99}">
      <dgm:prSet/>
      <dgm:spPr/>
      <dgm:t>
        <a:bodyPr/>
        <a:lstStyle/>
        <a:p>
          <a:endParaRPr lang="hu-HU"/>
        </a:p>
      </dgm:t>
    </dgm:pt>
    <dgm:pt modelId="{5A4C785B-2583-4EDB-9128-AA1F2FA195F5}" type="sibTrans" cxnId="{66F84173-3899-4624-959C-BB0A21552F99}">
      <dgm:prSet/>
      <dgm:spPr/>
      <dgm:t>
        <a:bodyPr/>
        <a:lstStyle/>
        <a:p>
          <a:endParaRPr lang="hu-HU"/>
        </a:p>
      </dgm:t>
    </dgm:pt>
    <dgm:pt modelId="{6DACBD93-B52E-4E00-907D-B0320FBF573B}">
      <dgm:prSet phldrT="[Szöveg]" custT="1"/>
      <dgm:spPr/>
      <dgm:t>
        <a:bodyPr/>
        <a:lstStyle/>
        <a:p>
          <a:r>
            <a:rPr lang="hu-HU" sz="1000" b="1" dirty="0"/>
            <a:t>Föld Csúcs, 1992, </a:t>
          </a:r>
          <a:br>
            <a:rPr lang="hu-HU" sz="1000" b="1" dirty="0"/>
          </a:br>
          <a:r>
            <a:rPr lang="hu-HU" sz="1000" b="1" dirty="0"/>
            <a:t>Rió de Janeiro</a:t>
          </a:r>
        </a:p>
        <a:p>
          <a:r>
            <a:rPr lang="hu-HU" sz="900" dirty="0"/>
            <a:t>Agenda 21 - Akcióterv a XXI. századra</a:t>
          </a:r>
        </a:p>
      </dgm:t>
    </dgm:pt>
    <dgm:pt modelId="{C5689D2A-C054-409C-BBC6-F2EE39D7975C}" type="parTrans" cxnId="{5411401D-ADDD-4D54-B1CD-6D7C1179E774}">
      <dgm:prSet/>
      <dgm:spPr/>
      <dgm:t>
        <a:bodyPr/>
        <a:lstStyle/>
        <a:p>
          <a:endParaRPr lang="hu-HU"/>
        </a:p>
      </dgm:t>
    </dgm:pt>
    <dgm:pt modelId="{8BFA640E-E9B1-4522-857F-4427E262F5EC}" type="sibTrans" cxnId="{5411401D-ADDD-4D54-B1CD-6D7C1179E774}">
      <dgm:prSet/>
      <dgm:spPr/>
      <dgm:t>
        <a:bodyPr/>
        <a:lstStyle/>
        <a:p>
          <a:endParaRPr lang="hu-HU"/>
        </a:p>
      </dgm:t>
    </dgm:pt>
    <dgm:pt modelId="{6EF596FD-F723-40E1-BF9E-5785A0829EB5}">
      <dgm:prSet phldrT="[Szöveg]" custT="1"/>
      <dgm:spPr/>
      <dgm:t>
        <a:bodyPr/>
        <a:lstStyle/>
        <a:p>
          <a:r>
            <a:rPr lang="hu-HU" sz="1000" b="1" dirty="0"/>
            <a:t>Föld Csúcs</a:t>
          </a:r>
        </a:p>
        <a:p>
          <a:r>
            <a:rPr lang="hu-HU" sz="1000" b="1" dirty="0"/>
            <a:t>1996. Agenda 21 a turizmus számára</a:t>
          </a:r>
        </a:p>
        <a:p>
          <a:r>
            <a:rPr lang="hu-HU" sz="900" dirty="0"/>
            <a:t>Elsőként a többi gazdaság között akcióterv a turizmus számára</a:t>
          </a:r>
        </a:p>
      </dgm:t>
    </dgm:pt>
    <dgm:pt modelId="{09E8ECCC-14A4-4F69-AD2D-5F194A3DC498}" type="parTrans" cxnId="{5197EAB2-11B1-40B7-B734-A531D0F534F9}">
      <dgm:prSet/>
      <dgm:spPr/>
      <dgm:t>
        <a:bodyPr/>
        <a:lstStyle/>
        <a:p>
          <a:endParaRPr lang="hu-HU"/>
        </a:p>
      </dgm:t>
    </dgm:pt>
    <dgm:pt modelId="{EE13E23C-3AB8-4F39-BA1D-C60562AA51F8}" type="sibTrans" cxnId="{5197EAB2-11B1-40B7-B734-A531D0F534F9}">
      <dgm:prSet/>
      <dgm:spPr/>
      <dgm:t>
        <a:bodyPr/>
        <a:lstStyle/>
        <a:p>
          <a:endParaRPr lang="hu-HU"/>
        </a:p>
      </dgm:t>
    </dgm:pt>
    <dgm:pt modelId="{3EC8046A-AFE8-48DF-9C37-D420EE8828A5}">
      <dgm:prSet phldrT="[Szöveg]" custT="1"/>
      <dgm:spPr/>
      <dgm:t>
        <a:bodyPr/>
        <a:lstStyle/>
        <a:p>
          <a:r>
            <a:rPr lang="hu-HU" sz="1000" b="1" dirty="0"/>
            <a:t>Turizmus Globális Etikai Kódexe, 1999</a:t>
          </a:r>
        </a:p>
        <a:p>
          <a:r>
            <a:rPr lang="hu-HU" sz="900" dirty="0"/>
            <a:t>Etikai kódex a turizmus érdekeltjei és érintettjei számára a fenntartható turizmus megteremté-se érdekében</a:t>
          </a:r>
        </a:p>
      </dgm:t>
    </dgm:pt>
    <dgm:pt modelId="{85BF8CC7-F968-4413-A720-00B3C4697F8F}" type="parTrans" cxnId="{2CBC259D-811A-4AE3-B6B6-A8B263042526}">
      <dgm:prSet/>
      <dgm:spPr/>
      <dgm:t>
        <a:bodyPr/>
        <a:lstStyle/>
        <a:p>
          <a:endParaRPr lang="hu-HU"/>
        </a:p>
      </dgm:t>
    </dgm:pt>
    <dgm:pt modelId="{E14594D8-37AC-4D39-861E-CC2FF3A99C27}" type="sibTrans" cxnId="{2CBC259D-811A-4AE3-B6B6-A8B263042526}">
      <dgm:prSet/>
      <dgm:spPr/>
      <dgm:t>
        <a:bodyPr/>
        <a:lstStyle/>
        <a:p>
          <a:endParaRPr lang="hu-HU"/>
        </a:p>
      </dgm:t>
    </dgm:pt>
    <dgm:pt modelId="{C4EC678D-5576-48DD-B1F0-C3C9D010B871}">
      <dgm:prSet phldrT="[Szöveg]" custT="1"/>
      <dgm:spPr/>
      <dgm:t>
        <a:bodyPr/>
        <a:lstStyle/>
        <a:p>
          <a:r>
            <a:rPr lang="hu-HU" sz="1000" b="1" dirty="0" err="1"/>
            <a:t>Ökoturiszti-kai</a:t>
          </a:r>
          <a:r>
            <a:rPr lang="hu-HU" sz="1000" b="1" dirty="0"/>
            <a:t> </a:t>
          </a:r>
          <a:r>
            <a:rPr lang="hu-HU" sz="1000" b="1" dirty="0" err="1"/>
            <a:t>Világtalálko-zó</a:t>
          </a:r>
          <a:r>
            <a:rPr lang="hu-HU" sz="1000" b="1" dirty="0"/>
            <a:t>, </a:t>
          </a:r>
          <a:r>
            <a:rPr lang="hu-HU" sz="1000" b="1" dirty="0" err="1"/>
            <a:t>Quebec</a:t>
          </a:r>
          <a:r>
            <a:rPr lang="hu-HU" sz="1000" b="1" dirty="0"/>
            <a:t>, 2002</a:t>
          </a:r>
        </a:p>
        <a:p>
          <a:r>
            <a:rPr lang="hu-HU" sz="900" dirty="0"/>
            <a:t>Ajánlások a fenntartható turizmus fejlesztésével kapcsolatos felelősségről, feladatokról minden szereplő számára</a:t>
          </a:r>
        </a:p>
      </dgm:t>
    </dgm:pt>
    <dgm:pt modelId="{CB598D98-B4C9-456E-A73A-8288028265FF}" type="parTrans" cxnId="{13DEF79F-925F-485D-8186-7A26E35D571D}">
      <dgm:prSet/>
      <dgm:spPr/>
      <dgm:t>
        <a:bodyPr/>
        <a:lstStyle/>
        <a:p>
          <a:endParaRPr lang="hu-HU"/>
        </a:p>
      </dgm:t>
    </dgm:pt>
    <dgm:pt modelId="{B68FA9F3-C32E-4D96-AF82-AA1F39F6CCC3}" type="sibTrans" cxnId="{13DEF79F-925F-485D-8186-7A26E35D571D}">
      <dgm:prSet/>
      <dgm:spPr/>
      <dgm:t>
        <a:bodyPr/>
        <a:lstStyle/>
        <a:p>
          <a:endParaRPr lang="hu-HU"/>
        </a:p>
      </dgm:t>
    </dgm:pt>
    <dgm:pt modelId="{3C40529C-FEFC-4014-8A99-054059622761}">
      <dgm:prSet phldrT="[Szöveg]" custT="1"/>
      <dgm:spPr/>
      <dgm:t>
        <a:bodyPr/>
        <a:lstStyle/>
        <a:p>
          <a:r>
            <a:rPr lang="hu-HU" sz="1000" b="1" dirty="0"/>
            <a:t>Föld Csúcs (</a:t>
          </a:r>
          <a:r>
            <a:rPr lang="hu-HU" sz="1000" b="1" dirty="0" err="1"/>
            <a:t>Earth</a:t>
          </a:r>
          <a:r>
            <a:rPr lang="hu-HU" sz="1000" b="1" dirty="0"/>
            <a:t> Summit)</a:t>
          </a:r>
          <a:r>
            <a:rPr lang="en-US" sz="1000" b="1" dirty="0"/>
            <a:t> Johannes</a:t>
          </a:r>
          <a:r>
            <a:rPr lang="hu-HU" sz="1000" b="1" dirty="0"/>
            <a:t>-</a:t>
          </a:r>
          <a:r>
            <a:rPr lang="en-US" sz="1000" b="1" dirty="0"/>
            <a:t>burg, 2002</a:t>
          </a:r>
          <a:endParaRPr lang="hu-HU" sz="1000" b="1" dirty="0"/>
        </a:p>
        <a:p>
          <a:r>
            <a:rPr lang="hu-HU" sz="900" dirty="0"/>
            <a:t>Külön fejezet a érinti a fenntartható turizmust </a:t>
          </a:r>
        </a:p>
        <a:p>
          <a:r>
            <a:rPr lang="hu-HU" sz="900" dirty="0"/>
            <a:t>(A gazdasági és társadalmi fejlődés alapját jelentő természeti erőforrások védelméről és kezeléséről)</a:t>
          </a:r>
        </a:p>
      </dgm:t>
    </dgm:pt>
    <dgm:pt modelId="{71323498-8727-454E-B46D-80DB9EF24898}" type="parTrans" cxnId="{4A3CB6BB-FBDC-49D4-A82D-9FE7FDE4FEBD}">
      <dgm:prSet/>
      <dgm:spPr/>
      <dgm:t>
        <a:bodyPr/>
        <a:lstStyle/>
        <a:p>
          <a:endParaRPr lang="hu-HU"/>
        </a:p>
      </dgm:t>
    </dgm:pt>
    <dgm:pt modelId="{FF1A0BD8-715E-4C9A-A61E-75670DDC7AA7}" type="sibTrans" cxnId="{4A3CB6BB-FBDC-49D4-A82D-9FE7FDE4FEBD}">
      <dgm:prSet/>
      <dgm:spPr/>
      <dgm:t>
        <a:bodyPr/>
        <a:lstStyle/>
        <a:p>
          <a:endParaRPr lang="hu-HU"/>
        </a:p>
      </dgm:t>
    </dgm:pt>
    <dgm:pt modelId="{F7AA3934-364F-4E9D-82C5-E4B69D7EFB05}">
      <dgm:prSet phldrT="[Szöveg]" custT="1"/>
      <dgm:spPr/>
      <dgm:t>
        <a:bodyPr/>
        <a:lstStyle/>
        <a:p>
          <a:r>
            <a:rPr lang="hu-HU" sz="900" b="1" dirty="0"/>
            <a:t>ENSZ</a:t>
          </a:r>
          <a:r>
            <a:rPr lang="hu-HU" sz="1000" b="1" dirty="0"/>
            <a:t> </a:t>
          </a:r>
          <a:r>
            <a:rPr lang="hu-HU" sz="1000" b="1" dirty="0" err="1"/>
            <a:t>Fenntartha</a:t>
          </a:r>
          <a:r>
            <a:rPr lang="hu-HU" sz="1000" b="1" dirty="0"/>
            <a:t>-tó Fejlődési </a:t>
          </a:r>
          <a:r>
            <a:rPr lang="hu-HU" sz="1000" b="1" dirty="0" err="1"/>
            <a:t>Konferenci</a:t>
          </a:r>
          <a:r>
            <a:rPr lang="hu-HU" sz="1000" b="1" dirty="0"/>
            <a:t>-a („Rio+20”) Rio de Janeiro, 2012</a:t>
          </a:r>
        </a:p>
        <a:p>
          <a:r>
            <a:rPr lang="hu-HU" sz="900" dirty="0" err="1"/>
            <a:t>Milleniumi</a:t>
          </a:r>
          <a:r>
            <a:rPr lang="hu-HU" sz="900" dirty="0"/>
            <a:t> Fenntartható fejlesztési célok (MSDG</a:t>
          </a:r>
          <a:r>
            <a:rPr lang="hu-HU" sz="1000" dirty="0"/>
            <a:t>)</a:t>
          </a:r>
          <a:br>
            <a:rPr lang="hu-HU" sz="1000" dirty="0"/>
          </a:br>
          <a:endParaRPr lang="hu-HU" sz="1000" dirty="0"/>
        </a:p>
      </dgm:t>
    </dgm:pt>
    <dgm:pt modelId="{4B620759-4A75-4B8A-B2CE-78DC3FAD3F67}" type="parTrans" cxnId="{41569FD0-EFC7-46EE-A359-10B9AE4EBE0A}">
      <dgm:prSet/>
      <dgm:spPr/>
      <dgm:t>
        <a:bodyPr/>
        <a:lstStyle/>
        <a:p>
          <a:endParaRPr lang="hu-HU"/>
        </a:p>
      </dgm:t>
    </dgm:pt>
    <dgm:pt modelId="{254C6449-58C0-4529-B066-5A5C2B5D034E}" type="sibTrans" cxnId="{41569FD0-EFC7-46EE-A359-10B9AE4EBE0A}">
      <dgm:prSet/>
      <dgm:spPr/>
      <dgm:t>
        <a:bodyPr/>
        <a:lstStyle/>
        <a:p>
          <a:endParaRPr lang="hu-HU"/>
        </a:p>
      </dgm:t>
    </dgm:pt>
    <dgm:pt modelId="{04ECCCA0-8088-4C7E-9B05-35FE5D25F825}">
      <dgm:prSet phldrT="[Szöveg]" custT="1"/>
      <dgm:spPr/>
      <dgm:t>
        <a:bodyPr/>
        <a:lstStyle/>
        <a:p>
          <a:r>
            <a:rPr lang="hu-HU" sz="1000" b="1" dirty="0" err="1"/>
            <a:t>Cape</a:t>
          </a:r>
          <a:r>
            <a:rPr lang="hu-HU" sz="1000" b="1" dirty="0"/>
            <a:t> </a:t>
          </a:r>
          <a:r>
            <a:rPr lang="hu-HU" sz="1000" b="1" dirty="0" err="1"/>
            <a:t>Town</a:t>
          </a:r>
          <a:r>
            <a:rPr lang="hu-HU" sz="1000" b="1" dirty="0"/>
            <a:t>-i Konferencia, 2002</a:t>
          </a:r>
          <a:br>
            <a:rPr lang="hu-HU" sz="1000" b="1" dirty="0"/>
          </a:br>
          <a:br>
            <a:rPr lang="hu-HU" sz="1000" b="1" dirty="0"/>
          </a:br>
          <a:r>
            <a:rPr lang="hu-HU" sz="900" dirty="0"/>
            <a:t>Nyilatkozat a felelős turizmusról</a:t>
          </a:r>
          <a:endParaRPr lang="hu-HU" sz="1000" dirty="0"/>
        </a:p>
      </dgm:t>
    </dgm:pt>
    <dgm:pt modelId="{5C47859F-3E48-4A67-A450-0C5AADE9CCA1}" type="parTrans" cxnId="{69DFF400-27D9-4A60-BB3E-0B659DBF8BC7}">
      <dgm:prSet/>
      <dgm:spPr/>
      <dgm:t>
        <a:bodyPr/>
        <a:lstStyle/>
        <a:p>
          <a:endParaRPr lang="hu-HU"/>
        </a:p>
      </dgm:t>
    </dgm:pt>
    <dgm:pt modelId="{6A59E0F3-CFF8-4A2E-A61A-751360C49AEB}" type="sibTrans" cxnId="{69DFF400-27D9-4A60-BB3E-0B659DBF8BC7}">
      <dgm:prSet/>
      <dgm:spPr/>
      <dgm:t>
        <a:bodyPr/>
        <a:lstStyle/>
        <a:p>
          <a:endParaRPr lang="hu-HU"/>
        </a:p>
      </dgm:t>
    </dgm:pt>
    <dgm:pt modelId="{448928FD-0AB5-4B5D-997E-7BE95FCA8D6F}">
      <dgm:prSet phldrT="[Szöveg]" custT="1"/>
      <dgm:spPr/>
      <dgm:t>
        <a:bodyPr/>
        <a:lstStyle/>
        <a:p>
          <a:r>
            <a:rPr lang="hu-HU" sz="1000" b="1" dirty="0"/>
            <a:t>ENSZ 2015</a:t>
          </a:r>
        </a:p>
        <a:p>
          <a:r>
            <a:rPr lang="hu-HU" sz="900" dirty="0"/>
            <a:t>Fenntartható fejlődési Célok 2030</a:t>
          </a:r>
        </a:p>
        <a:p>
          <a:r>
            <a:rPr lang="hu-HU" sz="900" dirty="0"/>
            <a:t>(SDG)</a:t>
          </a:r>
        </a:p>
      </dgm:t>
    </dgm:pt>
    <dgm:pt modelId="{059D81B2-F68A-4027-8EC9-4682D8C4AACD}" type="parTrans" cxnId="{C425DAC6-6CEE-4A81-B1A3-1997C1A42AE2}">
      <dgm:prSet/>
      <dgm:spPr/>
      <dgm:t>
        <a:bodyPr/>
        <a:lstStyle/>
        <a:p>
          <a:endParaRPr lang="hu-HU"/>
        </a:p>
      </dgm:t>
    </dgm:pt>
    <dgm:pt modelId="{F0CD446B-9FD9-457F-8918-81363C0F7E0B}" type="sibTrans" cxnId="{C425DAC6-6CEE-4A81-B1A3-1997C1A42AE2}">
      <dgm:prSet/>
      <dgm:spPr/>
      <dgm:t>
        <a:bodyPr/>
        <a:lstStyle/>
        <a:p>
          <a:endParaRPr lang="hu-HU"/>
        </a:p>
      </dgm:t>
    </dgm:pt>
    <dgm:pt modelId="{E54EF74B-55FF-4FDA-BAEA-338AB03601B2}">
      <dgm:prSet phldrT="[Szöveg]" custT="1"/>
      <dgm:spPr/>
      <dgm:t>
        <a:bodyPr/>
        <a:lstStyle/>
        <a:p>
          <a:r>
            <a:rPr lang="hu-HU" sz="1000" b="1" dirty="0"/>
            <a:t>UNWTO, 2015, 2020</a:t>
          </a:r>
          <a:br>
            <a:rPr lang="hu-HU" sz="1000" dirty="0"/>
          </a:br>
          <a:br>
            <a:rPr lang="hu-HU" sz="1000" dirty="0"/>
          </a:br>
          <a:r>
            <a:rPr lang="hu-HU" sz="900" dirty="0"/>
            <a:t>Útmutató a feleős turista számára</a:t>
          </a:r>
          <a:endParaRPr lang="hu-HU" sz="1000" dirty="0"/>
        </a:p>
      </dgm:t>
    </dgm:pt>
    <dgm:pt modelId="{CEF298E7-A48B-4983-8C9C-37DBF43A2686}" type="parTrans" cxnId="{BFE7012F-D03C-49A0-8146-4635FF2BA9FA}">
      <dgm:prSet/>
      <dgm:spPr/>
      <dgm:t>
        <a:bodyPr/>
        <a:lstStyle/>
        <a:p>
          <a:endParaRPr lang="hu-HU"/>
        </a:p>
      </dgm:t>
    </dgm:pt>
    <dgm:pt modelId="{E4E40F8C-9A98-473B-80E6-5CD0AD0024F3}" type="sibTrans" cxnId="{BFE7012F-D03C-49A0-8146-4635FF2BA9FA}">
      <dgm:prSet/>
      <dgm:spPr/>
      <dgm:t>
        <a:bodyPr/>
        <a:lstStyle/>
        <a:p>
          <a:endParaRPr lang="hu-HU"/>
        </a:p>
      </dgm:t>
    </dgm:pt>
    <dgm:pt modelId="{AF7CADBD-0E6D-4D1E-BF21-CA4607BE7D79}" type="pres">
      <dgm:prSet presAssocID="{9FD5F002-B730-445F-8842-ED965B09FA24}" presName="rootnode" presStyleCnt="0">
        <dgm:presLayoutVars>
          <dgm:chMax/>
          <dgm:chPref/>
          <dgm:dir/>
          <dgm:animLvl val="lvl"/>
        </dgm:presLayoutVars>
      </dgm:prSet>
      <dgm:spPr/>
    </dgm:pt>
    <dgm:pt modelId="{148A0A94-8A5A-44B2-BDF0-2263F812EC29}" type="pres">
      <dgm:prSet presAssocID="{BDBB2F7F-DFB8-4EFB-85E8-54BA86D7DDB7}" presName="composite" presStyleCnt="0"/>
      <dgm:spPr/>
    </dgm:pt>
    <dgm:pt modelId="{4EAF8D9C-DF85-436B-B88A-F205B30732FC}" type="pres">
      <dgm:prSet presAssocID="{BDBB2F7F-DFB8-4EFB-85E8-54BA86D7DDB7}" presName="LShape" presStyleLbl="alignNode1" presStyleIdx="0" presStyleCnt="21"/>
      <dgm:spPr/>
    </dgm:pt>
    <dgm:pt modelId="{A6CD6AEC-3645-448F-B045-A5D63EEB3E6A}" type="pres">
      <dgm:prSet presAssocID="{BDBB2F7F-DFB8-4EFB-85E8-54BA86D7DDB7}" presName="ParentText" presStyleLbl="revTx" presStyleIdx="0" presStyleCnt="11" custScaleX="85864" custScaleY="100245">
        <dgm:presLayoutVars>
          <dgm:chMax val="0"/>
          <dgm:chPref val="0"/>
          <dgm:bulletEnabled val="1"/>
        </dgm:presLayoutVars>
      </dgm:prSet>
      <dgm:spPr/>
    </dgm:pt>
    <dgm:pt modelId="{CA6FE1F6-FF23-431D-AC6B-CA00CB26E4A7}" type="pres">
      <dgm:prSet presAssocID="{BDBB2F7F-DFB8-4EFB-85E8-54BA86D7DDB7}" presName="Triangle" presStyleLbl="alignNode1" presStyleIdx="1" presStyleCnt="21"/>
      <dgm:spPr/>
    </dgm:pt>
    <dgm:pt modelId="{84C07AA8-385C-41E9-99D9-DA25AD6E1E66}" type="pres">
      <dgm:prSet presAssocID="{C730DFBF-A3DD-42BD-B3E6-E8A2A6639846}" presName="sibTrans" presStyleCnt="0"/>
      <dgm:spPr/>
    </dgm:pt>
    <dgm:pt modelId="{09CB99C4-9072-4814-A6B5-D8749295077F}" type="pres">
      <dgm:prSet presAssocID="{C730DFBF-A3DD-42BD-B3E6-E8A2A6639846}" presName="space" presStyleCnt="0"/>
      <dgm:spPr/>
    </dgm:pt>
    <dgm:pt modelId="{D843B76B-6E2A-4FE0-8862-3E94DE385DD8}" type="pres">
      <dgm:prSet presAssocID="{6151F99E-6E65-46D7-8151-648EA8BAE92A}" presName="composite" presStyleCnt="0"/>
      <dgm:spPr/>
    </dgm:pt>
    <dgm:pt modelId="{DD450B66-13C8-4EA2-8A12-69223541E78B}" type="pres">
      <dgm:prSet presAssocID="{6151F99E-6E65-46D7-8151-648EA8BAE92A}" presName="LShape" presStyleLbl="alignNode1" presStyleIdx="2" presStyleCnt="21"/>
      <dgm:spPr/>
    </dgm:pt>
    <dgm:pt modelId="{5CD5006E-9F20-4277-AA99-D795A73C7669}" type="pres">
      <dgm:prSet presAssocID="{6151F99E-6E65-46D7-8151-648EA8BAE92A}" presName="ParentText" presStyleLbl="revTx" presStyleIdx="1" presStyleCnt="11" custScaleX="97687" custScaleY="93740">
        <dgm:presLayoutVars>
          <dgm:chMax val="0"/>
          <dgm:chPref val="0"/>
          <dgm:bulletEnabled val="1"/>
        </dgm:presLayoutVars>
      </dgm:prSet>
      <dgm:spPr/>
    </dgm:pt>
    <dgm:pt modelId="{E3B69E4B-F6E6-4B0C-B3B2-54381E5B81E2}" type="pres">
      <dgm:prSet presAssocID="{6151F99E-6E65-46D7-8151-648EA8BAE92A}" presName="Triangle" presStyleLbl="alignNode1" presStyleIdx="3" presStyleCnt="21"/>
      <dgm:spPr/>
    </dgm:pt>
    <dgm:pt modelId="{70172A59-1CFB-4AA0-8A77-6C000BCF1602}" type="pres">
      <dgm:prSet presAssocID="{5A4C785B-2583-4EDB-9128-AA1F2FA195F5}" presName="sibTrans" presStyleCnt="0"/>
      <dgm:spPr/>
    </dgm:pt>
    <dgm:pt modelId="{5AF0C103-F1BA-4C45-A614-3DBC821CE81C}" type="pres">
      <dgm:prSet presAssocID="{5A4C785B-2583-4EDB-9128-AA1F2FA195F5}" presName="space" presStyleCnt="0"/>
      <dgm:spPr/>
    </dgm:pt>
    <dgm:pt modelId="{A3C90476-C949-45FD-A97A-5F6DFDE4BA08}" type="pres">
      <dgm:prSet presAssocID="{6DACBD93-B52E-4E00-907D-B0320FBF573B}" presName="composite" presStyleCnt="0"/>
      <dgm:spPr/>
    </dgm:pt>
    <dgm:pt modelId="{D2FE36FD-2BBE-4608-A5B7-08EFEF2E5303}" type="pres">
      <dgm:prSet presAssocID="{6DACBD93-B52E-4E00-907D-B0320FBF573B}" presName="LShape" presStyleLbl="alignNode1" presStyleIdx="4" presStyleCnt="21"/>
      <dgm:spPr/>
    </dgm:pt>
    <dgm:pt modelId="{DD5086EC-06EF-495D-9B8D-2693C5EDDAAA}" type="pres">
      <dgm:prSet presAssocID="{6DACBD93-B52E-4E00-907D-B0320FBF573B}" presName="ParentText" presStyleLbl="revTx" presStyleIdx="2" presStyleCnt="11" custLinFactNeighborX="-926">
        <dgm:presLayoutVars>
          <dgm:chMax val="0"/>
          <dgm:chPref val="0"/>
          <dgm:bulletEnabled val="1"/>
        </dgm:presLayoutVars>
      </dgm:prSet>
      <dgm:spPr/>
    </dgm:pt>
    <dgm:pt modelId="{794209A6-5499-41D8-A059-9ECDCA6B604B}" type="pres">
      <dgm:prSet presAssocID="{6DACBD93-B52E-4E00-907D-B0320FBF573B}" presName="Triangle" presStyleLbl="alignNode1" presStyleIdx="5" presStyleCnt="21"/>
      <dgm:spPr/>
    </dgm:pt>
    <dgm:pt modelId="{BEDDC25A-0184-49BF-A5D6-6A2B42E6FE96}" type="pres">
      <dgm:prSet presAssocID="{8BFA640E-E9B1-4522-857F-4427E262F5EC}" presName="sibTrans" presStyleCnt="0"/>
      <dgm:spPr/>
    </dgm:pt>
    <dgm:pt modelId="{44FD6619-2EBE-454B-9DBA-D73A70AB08B9}" type="pres">
      <dgm:prSet presAssocID="{8BFA640E-E9B1-4522-857F-4427E262F5EC}" presName="space" presStyleCnt="0"/>
      <dgm:spPr/>
    </dgm:pt>
    <dgm:pt modelId="{170B7D59-7A3F-4308-8F13-D35E669C5944}" type="pres">
      <dgm:prSet presAssocID="{6EF596FD-F723-40E1-BF9E-5785A0829EB5}" presName="composite" presStyleCnt="0"/>
      <dgm:spPr/>
    </dgm:pt>
    <dgm:pt modelId="{9B1D14DA-021C-45AB-B5E3-765971B05314}" type="pres">
      <dgm:prSet presAssocID="{6EF596FD-F723-40E1-BF9E-5785A0829EB5}" presName="LShape" presStyleLbl="alignNode1" presStyleIdx="6" presStyleCnt="21"/>
      <dgm:spPr/>
    </dgm:pt>
    <dgm:pt modelId="{26047DFE-8B07-498E-850E-EAF01933CC97}" type="pres">
      <dgm:prSet presAssocID="{6EF596FD-F723-40E1-BF9E-5785A0829EB5}" presName="ParentText" presStyleLbl="revTx" presStyleIdx="3" presStyleCnt="11">
        <dgm:presLayoutVars>
          <dgm:chMax val="0"/>
          <dgm:chPref val="0"/>
          <dgm:bulletEnabled val="1"/>
        </dgm:presLayoutVars>
      </dgm:prSet>
      <dgm:spPr/>
    </dgm:pt>
    <dgm:pt modelId="{9C15F79C-1599-478C-A6F7-B35CBBE374B9}" type="pres">
      <dgm:prSet presAssocID="{6EF596FD-F723-40E1-BF9E-5785A0829EB5}" presName="Triangle" presStyleLbl="alignNode1" presStyleIdx="7" presStyleCnt="21"/>
      <dgm:spPr/>
    </dgm:pt>
    <dgm:pt modelId="{A5CAA53F-3C79-4CF9-A07C-9AF4E8328A93}" type="pres">
      <dgm:prSet presAssocID="{EE13E23C-3AB8-4F39-BA1D-C60562AA51F8}" presName="sibTrans" presStyleCnt="0"/>
      <dgm:spPr/>
    </dgm:pt>
    <dgm:pt modelId="{B1F94A3D-EF7B-415B-9507-64696C6E4B18}" type="pres">
      <dgm:prSet presAssocID="{EE13E23C-3AB8-4F39-BA1D-C60562AA51F8}" presName="space" presStyleCnt="0"/>
      <dgm:spPr/>
    </dgm:pt>
    <dgm:pt modelId="{808E97D6-F6F1-4472-82B4-987A1747AA55}" type="pres">
      <dgm:prSet presAssocID="{3EC8046A-AFE8-48DF-9C37-D420EE8828A5}" presName="composite" presStyleCnt="0"/>
      <dgm:spPr/>
    </dgm:pt>
    <dgm:pt modelId="{C2298408-4B4E-4C85-BF2C-1EE4D4FE5940}" type="pres">
      <dgm:prSet presAssocID="{3EC8046A-AFE8-48DF-9C37-D420EE8828A5}" presName="LShape" presStyleLbl="alignNode1" presStyleIdx="8" presStyleCnt="21"/>
      <dgm:spPr/>
    </dgm:pt>
    <dgm:pt modelId="{EC9402A4-675C-4362-B1DB-930B74A1A4C8}" type="pres">
      <dgm:prSet presAssocID="{3EC8046A-AFE8-48DF-9C37-D420EE8828A5}" presName="ParentText" presStyleLbl="revTx" presStyleIdx="4" presStyleCnt="11" custScaleX="113191" custScaleY="94482" custLinFactNeighborX="5232" custLinFactNeighborY="4128">
        <dgm:presLayoutVars>
          <dgm:chMax val="0"/>
          <dgm:chPref val="0"/>
          <dgm:bulletEnabled val="1"/>
        </dgm:presLayoutVars>
      </dgm:prSet>
      <dgm:spPr/>
    </dgm:pt>
    <dgm:pt modelId="{510B628E-9844-4E79-9441-D89C9A93192A}" type="pres">
      <dgm:prSet presAssocID="{3EC8046A-AFE8-48DF-9C37-D420EE8828A5}" presName="Triangle" presStyleLbl="alignNode1" presStyleIdx="9" presStyleCnt="21" custLinFactX="-2751" custLinFactY="-51850" custLinFactNeighborX="-100000" custLinFactNeighborY="-100000"/>
      <dgm:spPr/>
    </dgm:pt>
    <dgm:pt modelId="{92DFAC00-12B6-497B-AA4A-2181B8F31F78}" type="pres">
      <dgm:prSet presAssocID="{E14594D8-37AC-4D39-861E-CC2FF3A99C27}" presName="sibTrans" presStyleCnt="0"/>
      <dgm:spPr/>
    </dgm:pt>
    <dgm:pt modelId="{A3DB5F84-541C-4011-9A53-61667568E66C}" type="pres">
      <dgm:prSet presAssocID="{E14594D8-37AC-4D39-861E-CC2FF3A99C27}" presName="space" presStyleCnt="0"/>
      <dgm:spPr/>
    </dgm:pt>
    <dgm:pt modelId="{380492AA-F24B-4D51-B80B-C17A9211A1E6}" type="pres">
      <dgm:prSet presAssocID="{C4EC678D-5576-48DD-B1F0-C3C9D010B871}" presName="composite" presStyleCnt="0"/>
      <dgm:spPr/>
    </dgm:pt>
    <dgm:pt modelId="{0C9B668C-30D7-40FC-B9D4-2C171B5D804E}" type="pres">
      <dgm:prSet presAssocID="{C4EC678D-5576-48DD-B1F0-C3C9D010B871}" presName="LShape" presStyleLbl="alignNode1" presStyleIdx="10" presStyleCnt="21"/>
      <dgm:spPr/>
    </dgm:pt>
    <dgm:pt modelId="{F6EFC434-B14E-4EF3-A701-A106FF5E9F25}" type="pres">
      <dgm:prSet presAssocID="{C4EC678D-5576-48DD-B1F0-C3C9D010B871}" presName="ParentText" presStyleLbl="revTx" presStyleIdx="5" presStyleCnt="11" custScaleX="128857" custLinFactNeighborX="3704" custLinFactNeighborY="3169">
        <dgm:presLayoutVars>
          <dgm:chMax val="0"/>
          <dgm:chPref val="0"/>
          <dgm:bulletEnabled val="1"/>
        </dgm:presLayoutVars>
      </dgm:prSet>
      <dgm:spPr/>
    </dgm:pt>
    <dgm:pt modelId="{BFD82605-3D13-40C5-88FC-F05293F34B10}" type="pres">
      <dgm:prSet presAssocID="{C4EC678D-5576-48DD-B1F0-C3C9D010B871}" presName="Triangle" presStyleLbl="alignNode1" presStyleIdx="11" presStyleCnt="21"/>
      <dgm:spPr/>
    </dgm:pt>
    <dgm:pt modelId="{E8B45D4F-3A05-4A0C-A24C-67017434E1B5}" type="pres">
      <dgm:prSet presAssocID="{B68FA9F3-C32E-4D96-AF82-AA1F39F6CCC3}" presName="sibTrans" presStyleCnt="0"/>
      <dgm:spPr/>
    </dgm:pt>
    <dgm:pt modelId="{7C0F7CC9-93C9-4257-99AC-EAA919486191}" type="pres">
      <dgm:prSet presAssocID="{B68FA9F3-C32E-4D96-AF82-AA1F39F6CCC3}" presName="space" presStyleCnt="0"/>
      <dgm:spPr/>
    </dgm:pt>
    <dgm:pt modelId="{C9A13E9D-9EF2-4683-98F2-89AE316BA895}" type="pres">
      <dgm:prSet presAssocID="{3C40529C-FEFC-4014-8A99-054059622761}" presName="composite" presStyleCnt="0"/>
      <dgm:spPr/>
    </dgm:pt>
    <dgm:pt modelId="{629B99F1-3EA1-4337-8E25-EA1030A1C8F3}" type="pres">
      <dgm:prSet presAssocID="{3C40529C-FEFC-4014-8A99-054059622761}" presName="LShape" presStyleLbl="alignNode1" presStyleIdx="12" presStyleCnt="21"/>
      <dgm:spPr/>
    </dgm:pt>
    <dgm:pt modelId="{F2119EED-66D6-4086-AD31-FB5DB8C84B82}" type="pres">
      <dgm:prSet presAssocID="{3C40529C-FEFC-4014-8A99-054059622761}" presName="ParentText" presStyleLbl="revTx" presStyleIdx="6" presStyleCnt="11" custScaleX="122824">
        <dgm:presLayoutVars>
          <dgm:chMax val="0"/>
          <dgm:chPref val="0"/>
          <dgm:bulletEnabled val="1"/>
        </dgm:presLayoutVars>
      </dgm:prSet>
      <dgm:spPr/>
    </dgm:pt>
    <dgm:pt modelId="{33DCED6D-892E-40AB-82EA-35CF43CBC4FF}" type="pres">
      <dgm:prSet presAssocID="{3C40529C-FEFC-4014-8A99-054059622761}" presName="Triangle" presStyleLbl="alignNode1" presStyleIdx="13" presStyleCnt="21"/>
      <dgm:spPr/>
    </dgm:pt>
    <dgm:pt modelId="{49F8627F-29E9-4972-B7E6-3BB38FACBC93}" type="pres">
      <dgm:prSet presAssocID="{FF1A0BD8-715E-4C9A-A61E-75670DDC7AA7}" presName="sibTrans" presStyleCnt="0"/>
      <dgm:spPr/>
    </dgm:pt>
    <dgm:pt modelId="{050A2409-A711-4C62-8B23-69F331FFED48}" type="pres">
      <dgm:prSet presAssocID="{FF1A0BD8-715E-4C9A-A61E-75670DDC7AA7}" presName="space" presStyleCnt="0"/>
      <dgm:spPr/>
    </dgm:pt>
    <dgm:pt modelId="{BF59D78D-D3DF-46D3-BCB2-719B71CC5019}" type="pres">
      <dgm:prSet presAssocID="{04ECCCA0-8088-4C7E-9B05-35FE5D25F825}" presName="composite" presStyleCnt="0"/>
      <dgm:spPr/>
    </dgm:pt>
    <dgm:pt modelId="{BCAA247D-AF9B-4B6F-A507-40091038A1F4}" type="pres">
      <dgm:prSet presAssocID="{04ECCCA0-8088-4C7E-9B05-35FE5D25F825}" presName="LShape" presStyleLbl="alignNode1" presStyleIdx="14" presStyleCnt="21"/>
      <dgm:spPr/>
    </dgm:pt>
    <dgm:pt modelId="{DB16E07E-A86A-48E9-87CE-47790A2DBE09}" type="pres">
      <dgm:prSet presAssocID="{04ECCCA0-8088-4C7E-9B05-35FE5D25F825}" presName="ParentText" presStyleLbl="revTx" presStyleIdx="7" presStyleCnt="11" custScaleX="130418">
        <dgm:presLayoutVars>
          <dgm:chMax val="0"/>
          <dgm:chPref val="0"/>
          <dgm:bulletEnabled val="1"/>
        </dgm:presLayoutVars>
      </dgm:prSet>
      <dgm:spPr/>
    </dgm:pt>
    <dgm:pt modelId="{E068D13D-97A0-4419-8661-05273022EB86}" type="pres">
      <dgm:prSet presAssocID="{04ECCCA0-8088-4C7E-9B05-35FE5D25F825}" presName="Triangle" presStyleLbl="alignNode1" presStyleIdx="15" presStyleCnt="21"/>
      <dgm:spPr/>
    </dgm:pt>
    <dgm:pt modelId="{42E0F68C-1D37-407F-B409-71279C0CFAE3}" type="pres">
      <dgm:prSet presAssocID="{6A59E0F3-CFF8-4A2E-A61A-751360C49AEB}" presName="sibTrans" presStyleCnt="0"/>
      <dgm:spPr/>
    </dgm:pt>
    <dgm:pt modelId="{3A86E2EC-1FCB-4F43-95D9-0C2F998A073E}" type="pres">
      <dgm:prSet presAssocID="{6A59E0F3-CFF8-4A2E-A61A-751360C49AEB}" presName="space" presStyleCnt="0"/>
      <dgm:spPr/>
    </dgm:pt>
    <dgm:pt modelId="{1A45CBD4-7DB7-4B8A-BB91-D6757A0F3AEF}" type="pres">
      <dgm:prSet presAssocID="{F7AA3934-364F-4E9D-82C5-E4B69D7EFB05}" presName="composite" presStyleCnt="0"/>
      <dgm:spPr/>
    </dgm:pt>
    <dgm:pt modelId="{3B79E696-C025-4438-8339-F4E46AEA126C}" type="pres">
      <dgm:prSet presAssocID="{F7AA3934-364F-4E9D-82C5-E4B69D7EFB05}" presName="LShape" presStyleLbl="alignNode1" presStyleIdx="16" presStyleCnt="21"/>
      <dgm:spPr/>
    </dgm:pt>
    <dgm:pt modelId="{70C8B314-7F78-4BC8-96F1-A786A18D6FA6}" type="pres">
      <dgm:prSet presAssocID="{F7AA3934-364F-4E9D-82C5-E4B69D7EFB05}" presName="ParentText" presStyleLbl="revTx" presStyleIdx="8" presStyleCnt="11" custScaleX="121976">
        <dgm:presLayoutVars>
          <dgm:chMax val="0"/>
          <dgm:chPref val="0"/>
          <dgm:bulletEnabled val="1"/>
        </dgm:presLayoutVars>
      </dgm:prSet>
      <dgm:spPr/>
    </dgm:pt>
    <dgm:pt modelId="{42E4C97B-C1A8-4524-B37B-88F04BD792A3}" type="pres">
      <dgm:prSet presAssocID="{F7AA3934-364F-4E9D-82C5-E4B69D7EFB05}" presName="Triangle" presStyleLbl="alignNode1" presStyleIdx="17" presStyleCnt="21"/>
      <dgm:spPr/>
    </dgm:pt>
    <dgm:pt modelId="{0EFE61A5-45A1-4134-AE71-B28F844E6876}" type="pres">
      <dgm:prSet presAssocID="{254C6449-58C0-4529-B066-5A5C2B5D034E}" presName="sibTrans" presStyleCnt="0"/>
      <dgm:spPr/>
    </dgm:pt>
    <dgm:pt modelId="{4BAC57F6-DF6D-4CA9-A72E-FEA9D7C79708}" type="pres">
      <dgm:prSet presAssocID="{254C6449-58C0-4529-B066-5A5C2B5D034E}" presName="space" presStyleCnt="0"/>
      <dgm:spPr/>
    </dgm:pt>
    <dgm:pt modelId="{9BD0FC81-F116-45E1-800A-0C1AA96E0072}" type="pres">
      <dgm:prSet presAssocID="{448928FD-0AB5-4B5D-997E-7BE95FCA8D6F}" presName="composite" presStyleCnt="0"/>
      <dgm:spPr/>
    </dgm:pt>
    <dgm:pt modelId="{6B6BE9CE-7601-48D0-9E67-2A71D496ED88}" type="pres">
      <dgm:prSet presAssocID="{448928FD-0AB5-4B5D-997E-7BE95FCA8D6F}" presName="LShape" presStyleLbl="alignNode1" presStyleIdx="18" presStyleCnt="21"/>
      <dgm:spPr/>
    </dgm:pt>
    <dgm:pt modelId="{78F68741-2C6F-457F-8952-183C0E6E019A}" type="pres">
      <dgm:prSet presAssocID="{448928FD-0AB5-4B5D-997E-7BE95FCA8D6F}" presName="ParentText" presStyleLbl="revTx" presStyleIdx="9" presStyleCnt="11">
        <dgm:presLayoutVars>
          <dgm:chMax val="0"/>
          <dgm:chPref val="0"/>
          <dgm:bulletEnabled val="1"/>
        </dgm:presLayoutVars>
      </dgm:prSet>
      <dgm:spPr/>
    </dgm:pt>
    <dgm:pt modelId="{96AC7188-2DBE-4DBC-B8DA-9233B0662B8F}" type="pres">
      <dgm:prSet presAssocID="{448928FD-0AB5-4B5D-997E-7BE95FCA8D6F}" presName="Triangle" presStyleLbl="alignNode1" presStyleIdx="19" presStyleCnt="21"/>
      <dgm:spPr/>
    </dgm:pt>
    <dgm:pt modelId="{B3D851E4-7940-41D2-B603-124528880F85}" type="pres">
      <dgm:prSet presAssocID="{F0CD446B-9FD9-457F-8918-81363C0F7E0B}" presName="sibTrans" presStyleCnt="0"/>
      <dgm:spPr/>
    </dgm:pt>
    <dgm:pt modelId="{FC61490A-B253-4891-B491-D155A0011277}" type="pres">
      <dgm:prSet presAssocID="{F0CD446B-9FD9-457F-8918-81363C0F7E0B}" presName="space" presStyleCnt="0"/>
      <dgm:spPr/>
    </dgm:pt>
    <dgm:pt modelId="{688A8544-E306-437D-8C1E-4076AA34C314}" type="pres">
      <dgm:prSet presAssocID="{E54EF74B-55FF-4FDA-BAEA-338AB03601B2}" presName="composite" presStyleCnt="0"/>
      <dgm:spPr/>
    </dgm:pt>
    <dgm:pt modelId="{A360AF38-A343-4306-9CE3-6431344515E8}" type="pres">
      <dgm:prSet presAssocID="{E54EF74B-55FF-4FDA-BAEA-338AB03601B2}" presName="LShape" presStyleLbl="alignNode1" presStyleIdx="20" presStyleCnt="21"/>
      <dgm:spPr/>
    </dgm:pt>
    <dgm:pt modelId="{A91FF757-0CC1-40F6-8BAF-738E5221ADF1}" type="pres">
      <dgm:prSet presAssocID="{E54EF74B-55FF-4FDA-BAEA-338AB03601B2}" presName="ParentText" presStyleLbl="revTx" presStyleIdx="10" presStyleCnt="11">
        <dgm:presLayoutVars>
          <dgm:chMax val="0"/>
          <dgm:chPref val="0"/>
          <dgm:bulletEnabled val="1"/>
        </dgm:presLayoutVars>
      </dgm:prSet>
      <dgm:spPr/>
    </dgm:pt>
  </dgm:ptLst>
  <dgm:cxnLst>
    <dgm:cxn modelId="{69DFF400-27D9-4A60-BB3E-0B659DBF8BC7}" srcId="{9FD5F002-B730-445F-8842-ED965B09FA24}" destId="{04ECCCA0-8088-4C7E-9B05-35FE5D25F825}" srcOrd="7" destOrd="0" parTransId="{5C47859F-3E48-4A67-A450-0C5AADE9CCA1}" sibTransId="{6A59E0F3-CFF8-4A2E-A61A-751360C49AEB}"/>
    <dgm:cxn modelId="{DC1BE806-7C75-4DC3-A74E-06C026C6A4EC}" type="presOf" srcId="{F7AA3934-364F-4E9D-82C5-E4B69D7EFB05}" destId="{70C8B314-7F78-4BC8-96F1-A786A18D6FA6}" srcOrd="0" destOrd="0" presId="urn:microsoft.com/office/officeart/2009/3/layout/StepUpProcess"/>
    <dgm:cxn modelId="{0FD16F18-5E6B-4F16-A10E-D74B93C1EBAE}" type="presOf" srcId="{6DACBD93-B52E-4E00-907D-B0320FBF573B}" destId="{DD5086EC-06EF-495D-9B8D-2693C5EDDAAA}" srcOrd="0" destOrd="0" presId="urn:microsoft.com/office/officeart/2009/3/layout/StepUpProcess"/>
    <dgm:cxn modelId="{5411401D-ADDD-4D54-B1CD-6D7C1179E774}" srcId="{9FD5F002-B730-445F-8842-ED965B09FA24}" destId="{6DACBD93-B52E-4E00-907D-B0320FBF573B}" srcOrd="2" destOrd="0" parTransId="{C5689D2A-C054-409C-BBC6-F2EE39D7975C}" sibTransId="{8BFA640E-E9B1-4522-857F-4427E262F5EC}"/>
    <dgm:cxn modelId="{BFE7012F-D03C-49A0-8146-4635FF2BA9FA}" srcId="{9FD5F002-B730-445F-8842-ED965B09FA24}" destId="{E54EF74B-55FF-4FDA-BAEA-338AB03601B2}" srcOrd="10" destOrd="0" parTransId="{CEF298E7-A48B-4983-8C9C-37DBF43A2686}" sibTransId="{E4E40F8C-9A98-473B-80E6-5CD0AD0024F3}"/>
    <dgm:cxn modelId="{8B30FE3C-37F2-4A24-BD98-2C3BE1F305F5}" type="presOf" srcId="{6EF596FD-F723-40E1-BF9E-5785A0829EB5}" destId="{26047DFE-8B07-498E-850E-EAF01933CC97}" srcOrd="0" destOrd="0" presId="urn:microsoft.com/office/officeart/2009/3/layout/StepUpProcess"/>
    <dgm:cxn modelId="{2524476B-02D3-4797-80EB-7A3467D0CA6B}" type="presOf" srcId="{BDBB2F7F-DFB8-4EFB-85E8-54BA86D7DDB7}" destId="{A6CD6AEC-3645-448F-B045-A5D63EEB3E6A}" srcOrd="0" destOrd="0" presId="urn:microsoft.com/office/officeart/2009/3/layout/StepUpProcess"/>
    <dgm:cxn modelId="{66F84173-3899-4624-959C-BB0A21552F99}" srcId="{9FD5F002-B730-445F-8842-ED965B09FA24}" destId="{6151F99E-6E65-46D7-8151-648EA8BAE92A}" srcOrd="1" destOrd="0" parTransId="{54D20308-CC63-420B-A77F-DE00FE6EAB8A}" sibTransId="{5A4C785B-2583-4EDB-9128-AA1F2FA195F5}"/>
    <dgm:cxn modelId="{1F9D9D76-FC87-49BE-8F03-EB02C652D4B1}" type="presOf" srcId="{9FD5F002-B730-445F-8842-ED965B09FA24}" destId="{AF7CADBD-0E6D-4D1E-BF21-CA4607BE7D79}" srcOrd="0" destOrd="0" presId="urn:microsoft.com/office/officeart/2009/3/layout/StepUpProcess"/>
    <dgm:cxn modelId="{24842682-35EB-4FC8-89DE-0CEB954745A5}" srcId="{9FD5F002-B730-445F-8842-ED965B09FA24}" destId="{BDBB2F7F-DFB8-4EFB-85E8-54BA86D7DDB7}" srcOrd="0" destOrd="0" parTransId="{56F41454-5B07-47FB-9A7B-AF3F2A0F5087}" sibTransId="{C730DFBF-A3DD-42BD-B3E6-E8A2A6639846}"/>
    <dgm:cxn modelId="{8F8FD48D-CF9F-4537-A7D8-F544CAFA76BB}" type="presOf" srcId="{E54EF74B-55FF-4FDA-BAEA-338AB03601B2}" destId="{A91FF757-0CC1-40F6-8BAF-738E5221ADF1}" srcOrd="0" destOrd="0" presId="urn:microsoft.com/office/officeart/2009/3/layout/StepUpProcess"/>
    <dgm:cxn modelId="{2E8ED197-3BCD-4459-ADF3-CA7E4C1BF27F}" type="presOf" srcId="{3C40529C-FEFC-4014-8A99-054059622761}" destId="{F2119EED-66D6-4086-AD31-FB5DB8C84B82}" srcOrd="0" destOrd="0" presId="urn:microsoft.com/office/officeart/2009/3/layout/StepUpProcess"/>
    <dgm:cxn modelId="{7938349C-4825-4C35-AD1C-BA3F765FA0D8}" type="presOf" srcId="{6151F99E-6E65-46D7-8151-648EA8BAE92A}" destId="{5CD5006E-9F20-4277-AA99-D795A73C7669}" srcOrd="0" destOrd="0" presId="urn:microsoft.com/office/officeart/2009/3/layout/StepUpProcess"/>
    <dgm:cxn modelId="{2CBC259D-811A-4AE3-B6B6-A8B263042526}" srcId="{9FD5F002-B730-445F-8842-ED965B09FA24}" destId="{3EC8046A-AFE8-48DF-9C37-D420EE8828A5}" srcOrd="4" destOrd="0" parTransId="{85BF8CC7-F968-4413-A720-00B3C4697F8F}" sibTransId="{E14594D8-37AC-4D39-861E-CC2FF3A99C27}"/>
    <dgm:cxn modelId="{13DEF79F-925F-485D-8186-7A26E35D571D}" srcId="{9FD5F002-B730-445F-8842-ED965B09FA24}" destId="{C4EC678D-5576-48DD-B1F0-C3C9D010B871}" srcOrd="5" destOrd="0" parTransId="{CB598D98-B4C9-456E-A73A-8288028265FF}" sibTransId="{B68FA9F3-C32E-4D96-AF82-AA1F39F6CCC3}"/>
    <dgm:cxn modelId="{5197EAB2-11B1-40B7-B734-A531D0F534F9}" srcId="{9FD5F002-B730-445F-8842-ED965B09FA24}" destId="{6EF596FD-F723-40E1-BF9E-5785A0829EB5}" srcOrd="3" destOrd="0" parTransId="{09E8ECCC-14A4-4F69-AD2D-5F194A3DC498}" sibTransId="{EE13E23C-3AB8-4F39-BA1D-C60562AA51F8}"/>
    <dgm:cxn modelId="{5F52DCBA-063C-44FE-9F54-DBDBD7C60509}" type="presOf" srcId="{04ECCCA0-8088-4C7E-9B05-35FE5D25F825}" destId="{DB16E07E-A86A-48E9-87CE-47790A2DBE09}" srcOrd="0" destOrd="0" presId="urn:microsoft.com/office/officeart/2009/3/layout/StepUpProcess"/>
    <dgm:cxn modelId="{4A3CB6BB-FBDC-49D4-A82D-9FE7FDE4FEBD}" srcId="{9FD5F002-B730-445F-8842-ED965B09FA24}" destId="{3C40529C-FEFC-4014-8A99-054059622761}" srcOrd="6" destOrd="0" parTransId="{71323498-8727-454E-B46D-80DB9EF24898}" sibTransId="{FF1A0BD8-715E-4C9A-A61E-75670DDC7AA7}"/>
    <dgm:cxn modelId="{C425DAC6-6CEE-4A81-B1A3-1997C1A42AE2}" srcId="{9FD5F002-B730-445F-8842-ED965B09FA24}" destId="{448928FD-0AB5-4B5D-997E-7BE95FCA8D6F}" srcOrd="9" destOrd="0" parTransId="{059D81B2-F68A-4027-8EC9-4682D8C4AACD}" sibTransId="{F0CD446B-9FD9-457F-8918-81363C0F7E0B}"/>
    <dgm:cxn modelId="{7A3470C8-9980-4DCB-BBF4-B3573C88B4FF}" type="presOf" srcId="{448928FD-0AB5-4B5D-997E-7BE95FCA8D6F}" destId="{78F68741-2C6F-457F-8952-183C0E6E019A}" srcOrd="0" destOrd="0" presId="urn:microsoft.com/office/officeart/2009/3/layout/StepUpProcess"/>
    <dgm:cxn modelId="{41569FD0-EFC7-46EE-A359-10B9AE4EBE0A}" srcId="{9FD5F002-B730-445F-8842-ED965B09FA24}" destId="{F7AA3934-364F-4E9D-82C5-E4B69D7EFB05}" srcOrd="8" destOrd="0" parTransId="{4B620759-4A75-4B8A-B2CE-78DC3FAD3F67}" sibTransId="{254C6449-58C0-4529-B066-5A5C2B5D034E}"/>
    <dgm:cxn modelId="{1D9992ED-DF19-49AB-9A8E-9FD0AAC26C20}" type="presOf" srcId="{C4EC678D-5576-48DD-B1F0-C3C9D010B871}" destId="{F6EFC434-B14E-4EF3-A701-A106FF5E9F25}" srcOrd="0" destOrd="0" presId="urn:microsoft.com/office/officeart/2009/3/layout/StepUpProcess"/>
    <dgm:cxn modelId="{B2A55EF1-04A4-4673-9CE0-E0B9622D996B}" type="presOf" srcId="{3EC8046A-AFE8-48DF-9C37-D420EE8828A5}" destId="{EC9402A4-675C-4362-B1DB-930B74A1A4C8}" srcOrd="0" destOrd="0" presId="urn:microsoft.com/office/officeart/2009/3/layout/StepUpProcess"/>
    <dgm:cxn modelId="{8106D5D9-163A-4010-9305-0F2EA75F324F}" type="presParOf" srcId="{AF7CADBD-0E6D-4D1E-BF21-CA4607BE7D79}" destId="{148A0A94-8A5A-44B2-BDF0-2263F812EC29}" srcOrd="0" destOrd="0" presId="urn:microsoft.com/office/officeart/2009/3/layout/StepUpProcess"/>
    <dgm:cxn modelId="{22C304CF-CEBF-45DB-B926-0BCBD33AC1A6}" type="presParOf" srcId="{148A0A94-8A5A-44B2-BDF0-2263F812EC29}" destId="{4EAF8D9C-DF85-436B-B88A-F205B30732FC}" srcOrd="0" destOrd="0" presId="urn:microsoft.com/office/officeart/2009/3/layout/StepUpProcess"/>
    <dgm:cxn modelId="{DED56C73-33F4-466C-A279-A21A41779FAF}" type="presParOf" srcId="{148A0A94-8A5A-44B2-BDF0-2263F812EC29}" destId="{A6CD6AEC-3645-448F-B045-A5D63EEB3E6A}" srcOrd="1" destOrd="0" presId="urn:microsoft.com/office/officeart/2009/3/layout/StepUpProcess"/>
    <dgm:cxn modelId="{1B33D737-369E-40EF-AD72-557587FE2278}" type="presParOf" srcId="{148A0A94-8A5A-44B2-BDF0-2263F812EC29}" destId="{CA6FE1F6-FF23-431D-AC6B-CA00CB26E4A7}" srcOrd="2" destOrd="0" presId="urn:microsoft.com/office/officeart/2009/3/layout/StepUpProcess"/>
    <dgm:cxn modelId="{41D91049-8B00-490B-8B10-3FAE22053291}" type="presParOf" srcId="{AF7CADBD-0E6D-4D1E-BF21-CA4607BE7D79}" destId="{84C07AA8-385C-41E9-99D9-DA25AD6E1E66}" srcOrd="1" destOrd="0" presId="urn:microsoft.com/office/officeart/2009/3/layout/StepUpProcess"/>
    <dgm:cxn modelId="{0570CB13-ABFE-452B-86F3-EA3AB83F50D0}" type="presParOf" srcId="{84C07AA8-385C-41E9-99D9-DA25AD6E1E66}" destId="{09CB99C4-9072-4814-A6B5-D8749295077F}" srcOrd="0" destOrd="0" presId="urn:microsoft.com/office/officeart/2009/3/layout/StepUpProcess"/>
    <dgm:cxn modelId="{F7807881-4264-4C53-B626-D41D9D80618E}" type="presParOf" srcId="{AF7CADBD-0E6D-4D1E-BF21-CA4607BE7D79}" destId="{D843B76B-6E2A-4FE0-8862-3E94DE385DD8}" srcOrd="2" destOrd="0" presId="urn:microsoft.com/office/officeart/2009/3/layout/StepUpProcess"/>
    <dgm:cxn modelId="{10349FC3-0A9F-4789-AC18-059C5EA0CF70}" type="presParOf" srcId="{D843B76B-6E2A-4FE0-8862-3E94DE385DD8}" destId="{DD450B66-13C8-4EA2-8A12-69223541E78B}" srcOrd="0" destOrd="0" presId="urn:microsoft.com/office/officeart/2009/3/layout/StepUpProcess"/>
    <dgm:cxn modelId="{8A5254AD-B025-4351-9946-8EF3AA3D3E89}" type="presParOf" srcId="{D843B76B-6E2A-4FE0-8862-3E94DE385DD8}" destId="{5CD5006E-9F20-4277-AA99-D795A73C7669}" srcOrd="1" destOrd="0" presId="urn:microsoft.com/office/officeart/2009/3/layout/StepUpProcess"/>
    <dgm:cxn modelId="{B9AACBB2-1463-4324-8441-755668F8EE69}" type="presParOf" srcId="{D843B76B-6E2A-4FE0-8862-3E94DE385DD8}" destId="{E3B69E4B-F6E6-4B0C-B3B2-54381E5B81E2}" srcOrd="2" destOrd="0" presId="urn:microsoft.com/office/officeart/2009/3/layout/StepUpProcess"/>
    <dgm:cxn modelId="{73C4D439-8C06-4962-9568-F1CDF2038E8B}" type="presParOf" srcId="{AF7CADBD-0E6D-4D1E-BF21-CA4607BE7D79}" destId="{70172A59-1CFB-4AA0-8A77-6C000BCF1602}" srcOrd="3" destOrd="0" presId="urn:microsoft.com/office/officeart/2009/3/layout/StepUpProcess"/>
    <dgm:cxn modelId="{A45C5230-D7FC-4F8E-8AD2-B53BDEF3DD52}" type="presParOf" srcId="{70172A59-1CFB-4AA0-8A77-6C000BCF1602}" destId="{5AF0C103-F1BA-4C45-A614-3DBC821CE81C}" srcOrd="0" destOrd="0" presId="urn:microsoft.com/office/officeart/2009/3/layout/StepUpProcess"/>
    <dgm:cxn modelId="{96CD308B-E349-4272-B546-CE5C91A679CA}" type="presParOf" srcId="{AF7CADBD-0E6D-4D1E-BF21-CA4607BE7D79}" destId="{A3C90476-C949-45FD-A97A-5F6DFDE4BA08}" srcOrd="4" destOrd="0" presId="urn:microsoft.com/office/officeart/2009/3/layout/StepUpProcess"/>
    <dgm:cxn modelId="{1E7B3990-8B23-4C00-A0DD-CC896194FF50}" type="presParOf" srcId="{A3C90476-C949-45FD-A97A-5F6DFDE4BA08}" destId="{D2FE36FD-2BBE-4608-A5B7-08EFEF2E5303}" srcOrd="0" destOrd="0" presId="urn:microsoft.com/office/officeart/2009/3/layout/StepUpProcess"/>
    <dgm:cxn modelId="{144F7461-87BC-40C7-9CE8-128606E70F4D}" type="presParOf" srcId="{A3C90476-C949-45FD-A97A-5F6DFDE4BA08}" destId="{DD5086EC-06EF-495D-9B8D-2693C5EDDAAA}" srcOrd="1" destOrd="0" presId="urn:microsoft.com/office/officeart/2009/3/layout/StepUpProcess"/>
    <dgm:cxn modelId="{8051C8FD-FF3B-443A-B8F5-48C3A712AA2E}" type="presParOf" srcId="{A3C90476-C949-45FD-A97A-5F6DFDE4BA08}" destId="{794209A6-5499-41D8-A059-9ECDCA6B604B}" srcOrd="2" destOrd="0" presId="urn:microsoft.com/office/officeart/2009/3/layout/StepUpProcess"/>
    <dgm:cxn modelId="{F7871852-D527-445A-907F-328C2D19F2D1}" type="presParOf" srcId="{AF7CADBD-0E6D-4D1E-BF21-CA4607BE7D79}" destId="{BEDDC25A-0184-49BF-A5D6-6A2B42E6FE96}" srcOrd="5" destOrd="0" presId="urn:microsoft.com/office/officeart/2009/3/layout/StepUpProcess"/>
    <dgm:cxn modelId="{4B38ED84-6E88-4B87-9F1D-EAB7D3595FD4}" type="presParOf" srcId="{BEDDC25A-0184-49BF-A5D6-6A2B42E6FE96}" destId="{44FD6619-2EBE-454B-9DBA-D73A70AB08B9}" srcOrd="0" destOrd="0" presId="urn:microsoft.com/office/officeart/2009/3/layout/StepUpProcess"/>
    <dgm:cxn modelId="{1453ABC0-CBC2-4566-ADC5-E0451E21A1E3}" type="presParOf" srcId="{AF7CADBD-0E6D-4D1E-BF21-CA4607BE7D79}" destId="{170B7D59-7A3F-4308-8F13-D35E669C5944}" srcOrd="6" destOrd="0" presId="urn:microsoft.com/office/officeart/2009/3/layout/StepUpProcess"/>
    <dgm:cxn modelId="{D4A605BB-1A61-4668-A768-48FD7F089A2F}" type="presParOf" srcId="{170B7D59-7A3F-4308-8F13-D35E669C5944}" destId="{9B1D14DA-021C-45AB-B5E3-765971B05314}" srcOrd="0" destOrd="0" presId="urn:microsoft.com/office/officeart/2009/3/layout/StepUpProcess"/>
    <dgm:cxn modelId="{F1BAAF07-F4A1-4316-ADC9-1FD19A789ECB}" type="presParOf" srcId="{170B7D59-7A3F-4308-8F13-D35E669C5944}" destId="{26047DFE-8B07-498E-850E-EAF01933CC97}" srcOrd="1" destOrd="0" presId="urn:microsoft.com/office/officeart/2009/3/layout/StepUpProcess"/>
    <dgm:cxn modelId="{63003C82-F757-4BBB-A974-A6DE5E530DC1}" type="presParOf" srcId="{170B7D59-7A3F-4308-8F13-D35E669C5944}" destId="{9C15F79C-1599-478C-A6F7-B35CBBE374B9}" srcOrd="2" destOrd="0" presId="urn:microsoft.com/office/officeart/2009/3/layout/StepUpProcess"/>
    <dgm:cxn modelId="{EDA0D667-DCC4-4B79-941B-EAF05FB74BF6}" type="presParOf" srcId="{AF7CADBD-0E6D-4D1E-BF21-CA4607BE7D79}" destId="{A5CAA53F-3C79-4CF9-A07C-9AF4E8328A93}" srcOrd="7" destOrd="0" presId="urn:microsoft.com/office/officeart/2009/3/layout/StepUpProcess"/>
    <dgm:cxn modelId="{BBE7543E-C62E-4DB5-B23F-A87F3BDDF3EB}" type="presParOf" srcId="{A5CAA53F-3C79-4CF9-A07C-9AF4E8328A93}" destId="{B1F94A3D-EF7B-415B-9507-64696C6E4B18}" srcOrd="0" destOrd="0" presId="urn:microsoft.com/office/officeart/2009/3/layout/StepUpProcess"/>
    <dgm:cxn modelId="{199CB2DB-3734-4B86-9193-ABF412A7E3FE}" type="presParOf" srcId="{AF7CADBD-0E6D-4D1E-BF21-CA4607BE7D79}" destId="{808E97D6-F6F1-4472-82B4-987A1747AA55}" srcOrd="8" destOrd="0" presId="urn:microsoft.com/office/officeart/2009/3/layout/StepUpProcess"/>
    <dgm:cxn modelId="{45F3A1AE-0D51-4987-AE7A-C6920FC5C205}" type="presParOf" srcId="{808E97D6-F6F1-4472-82B4-987A1747AA55}" destId="{C2298408-4B4E-4C85-BF2C-1EE4D4FE5940}" srcOrd="0" destOrd="0" presId="urn:microsoft.com/office/officeart/2009/3/layout/StepUpProcess"/>
    <dgm:cxn modelId="{8FF363DC-45B4-4BBE-9715-73CFD227058F}" type="presParOf" srcId="{808E97D6-F6F1-4472-82B4-987A1747AA55}" destId="{EC9402A4-675C-4362-B1DB-930B74A1A4C8}" srcOrd="1" destOrd="0" presId="urn:microsoft.com/office/officeart/2009/3/layout/StepUpProcess"/>
    <dgm:cxn modelId="{05C5BAE6-EB2B-4CB5-B189-A759998C09AA}" type="presParOf" srcId="{808E97D6-F6F1-4472-82B4-987A1747AA55}" destId="{510B628E-9844-4E79-9441-D89C9A93192A}" srcOrd="2" destOrd="0" presId="urn:microsoft.com/office/officeart/2009/3/layout/StepUpProcess"/>
    <dgm:cxn modelId="{823BC863-4ED4-4CFA-8271-0698A94EFBF6}" type="presParOf" srcId="{AF7CADBD-0E6D-4D1E-BF21-CA4607BE7D79}" destId="{92DFAC00-12B6-497B-AA4A-2181B8F31F78}" srcOrd="9" destOrd="0" presId="urn:microsoft.com/office/officeart/2009/3/layout/StepUpProcess"/>
    <dgm:cxn modelId="{57C80795-E7A6-4FCE-8CF8-3F6198BE087C}" type="presParOf" srcId="{92DFAC00-12B6-497B-AA4A-2181B8F31F78}" destId="{A3DB5F84-541C-4011-9A53-61667568E66C}" srcOrd="0" destOrd="0" presId="urn:microsoft.com/office/officeart/2009/3/layout/StepUpProcess"/>
    <dgm:cxn modelId="{09FCF84F-1D01-4689-89AD-D8BDA361068E}" type="presParOf" srcId="{AF7CADBD-0E6D-4D1E-BF21-CA4607BE7D79}" destId="{380492AA-F24B-4D51-B80B-C17A9211A1E6}" srcOrd="10" destOrd="0" presId="urn:microsoft.com/office/officeart/2009/3/layout/StepUpProcess"/>
    <dgm:cxn modelId="{E1168300-A3B2-4D62-8826-2DC520B580CD}" type="presParOf" srcId="{380492AA-F24B-4D51-B80B-C17A9211A1E6}" destId="{0C9B668C-30D7-40FC-B9D4-2C171B5D804E}" srcOrd="0" destOrd="0" presId="urn:microsoft.com/office/officeart/2009/3/layout/StepUpProcess"/>
    <dgm:cxn modelId="{70D92089-DD81-4D22-B052-E83B15BA1D6A}" type="presParOf" srcId="{380492AA-F24B-4D51-B80B-C17A9211A1E6}" destId="{F6EFC434-B14E-4EF3-A701-A106FF5E9F25}" srcOrd="1" destOrd="0" presId="urn:microsoft.com/office/officeart/2009/3/layout/StepUpProcess"/>
    <dgm:cxn modelId="{9B15676C-61C3-4C7E-B995-F3B1F237FE71}" type="presParOf" srcId="{380492AA-F24B-4D51-B80B-C17A9211A1E6}" destId="{BFD82605-3D13-40C5-88FC-F05293F34B10}" srcOrd="2" destOrd="0" presId="urn:microsoft.com/office/officeart/2009/3/layout/StepUpProcess"/>
    <dgm:cxn modelId="{D4713A08-2163-40DF-9515-0D3BD9EA28DE}" type="presParOf" srcId="{AF7CADBD-0E6D-4D1E-BF21-CA4607BE7D79}" destId="{E8B45D4F-3A05-4A0C-A24C-67017434E1B5}" srcOrd="11" destOrd="0" presId="urn:microsoft.com/office/officeart/2009/3/layout/StepUpProcess"/>
    <dgm:cxn modelId="{A02B0885-9FC9-4D97-AB5C-467694213CFC}" type="presParOf" srcId="{E8B45D4F-3A05-4A0C-A24C-67017434E1B5}" destId="{7C0F7CC9-93C9-4257-99AC-EAA919486191}" srcOrd="0" destOrd="0" presId="urn:microsoft.com/office/officeart/2009/3/layout/StepUpProcess"/>
    <dgm:cxn modelId="{B63755F8-CDE2-4B89-B510-08FF7639DB78}" type="presParOf" srcId="{AF7CADBD-0E6D-4D1E-BF21-CA4607BE7D79}" destId="{C9A13E9D-9EF2-4683-98F2-89AE316BA895}" srcOrd="12" destOrd="0" presId="urn:microsoft.com/office/officeart/2009/3/layout/StepUpProcess"/>
    <dgm:cxn modelId="{DCFD3D59-7AE3-483A-AE49-A46087A38500}" type="presParOf" srcId="{C9A13E9D-9EF2-4683-98F2-89AE316BA895}" destId="{629B99F1-3EA1-4337-8E25-EA1030A1C8F3}" srcOrd="0" destOrd="0" presId="urn:microsoft.com/office/officeart/2009/3/layout/StepUpProcess"/>
    <dgm:cxn modelId="{1A8A14DB-0A92-4D35-ABF3-03BF4B124BA9}" type="presParOf" srcId="{C9A13E9D-9EF2-4683-98F2-89AE316BA895}" destId="{F2119EED-66D6-4086-AD31-FB5DB8C84B82}" srcOrd="1" destOrd="0" presId="urn:microsoft.com/office/officeart/2009/3/layout/StepUpProcess"/>
    <dgm:cxn modelId="{8B77B4C7-B05E-47C7-8A94-C78E4BD90D15}" type="presParOf" srcId="{C9A13E9D-9EF2-4683-98F2-89AE316BA895}" destId="{33DCED6D-892E-40AB-82EA-35CF43CBC4FF}" srcOrd="2" destOrd="0" presId="urn:microsoft.com/office/officeart/2009/3/layout/StepUpProcess"/>
    <dgm:cxn modelId="{F5C650D3-FE45-42DD-9C96-02EA1E63572A}" type="presParOf" srcId="{AF7CADBD-0E6D-4D1E-BF21-CA4607BE7D79}" destId="{49F8627F-29E9-4972-B7E6-3BB38FACBC93}" srcOrd="13" destOrd="0" presId="urn:microsoft.com/office/officeart/2009/3/layout/StepUpProcess"/>
    <dgm:cxn modelId="{8205ABCA-C0D3-4901-80C1-1EDC8976E8D2}" type="presParOf" srcId="{49F8627F-29E9-4972-B7E6-3BB38FACBC93}" destId="{050A2409-A711-4C62-8B23-69F331FFED48}" srcOrd="0" destOrd="0" presId="urn:microsoft.com/office/officeart/2009/3/layout/StepUpProcess"/>
    <dgm:cxn modelId="{28221489-8240-4329-9F9C-D0051264A7D0}" type="presParOf" srcId="{AF7CADBD-0E6D-4D1E-BF21-CA4607BE7D79}" destId="{BF59D78D-D3DF-46D3-BCB2-719B71CC5019}" srcOrd="14" destOrd="0" presId="urn:microsoft.com/office/officeart/2009/3/layout/StepUpProcess"/>
    <dgm:cxn modelId="{AE8B6574-41B8-4367-921C-D233D04A6B3C}" type="presParOf" srcId="{BF59D78D-D3DF-46D3-BCB2-719B71CC5019}" destId="{BCAA247D-AF9B-4B6F-A507-40091038A1F4}" srcOrd="0" destOrd="0" presId="urn:microsoft.com/office/officeart/2009/3/layout/StepUpProcess"/>
    <dgm:cxn modelId="{137B8C42-55CD-4BED-AF4E-076B45ADEED3}" type="presParOf" srcId="{BF59D78D-D3DF-46D3-BCB2-719B71CC5019}" destId="{DB16E07E-A86A-48E9-87CE-47790A2DBE09}" srcOrd="1" destOrd="0" presId="urn:microsoft.com/office/officeart/2009/3/layout/StepUpProcess"/>
    <dgm:cxn modelId="{BB4BF8C7-20A5-426A-95C0-31756645B846}" type="presParOf" srcId="{BF59D78D-D3DF-46D3-BCB2-719B71CC5019}" destId="{E068D13D-97A0-4419-8661-05273022EB86}" srcOrd="2" destOrd="0" presId="urn:microsoft.com/office/officeart/2009/3/layout/StepUpProcess"/>
    <dgm:cxn modelId="{E0F97995-53E3-407F-B9E6-BF54583E9A53}" type="presParOf" srcId="{AF7CADBD-0E6D-4D1E-BF21-CA4607BE7D79}" destId="{42E0F68C-1D37-407F-B409-71279C0CFAE3}" srcOrd="15" destOrd="0" presId="urn:microsoft.com/office/officeart/2009/3/layout/StepUpProcess"/>
    <dgm:cxn modelId="{D4E5D753-84D3-48A7-A631-9829BCA0F01C}" type="presParOf" srcId="{42E0F68C-1D37-407F-B409-71279C0CFAE3}" destId="{3A86E2EC-1FCB-4F43-95D9-0C2F998A073E}" srcOrd="0" destOrd="0" presId="urn:microsoft.com/office/officeart/2009/3/layout/StepUpProcess"/>
    <dgm:cxn modelId="{3AE2C87D-1C4A-41AE-B92C-1CF40690F838}" type="presParOf" srcId="{AF7CADBD-0E6D-4D1E-BF21-CA4607BE7D79}" destId="{1A45CBD4-7DB7-4B8A-BB91-D6757A0F3AEF}" srcOrd="16" destOrd="0" presId="urn:microsoft.com/office/officeart/2009/3/layout/StepUpProcess"/>
    <dgm:cxn modelId="{A3B63157-2F3E-4259-A985-4097D178EA4A}" type="presParOf" srcId="{1A45CBD4-7DB7-4B8A-BB91-D6757A0F3AEF}" destId="{3B79E696-C025-4438-8339-F4E46AEA126C}" srcOrd="0" destOrd="0" presId="urn:microsoft.com/office/officeart/2009/3/layout/StepUpProcess"/>
    <dgm:cxn modelId="{3EFD890E-E5A5-42BE-857E-ECE5091D25F8}" type="presParOf" srcId="{1A45CBD4-7DB7-4B8A-BB91-D6757A0F3AEF}" destId="{70C8B314-7F78-4BC8-96F1-A786A18D6FA6}" srcOrd="1" destOrd="0" presId="urn:microsoft.com/office/officeart/2009/3/layout/StepUpProcess"/>
    <dgm:cxn modelId="{8F99EC69-A435-4E43-849C-8784D49C0535}" type="presParOf" srcId="{1A45CBD4-7DB7-4B8A-BB91-D6757A0F3AEF}" destId="{42E4C97B-C1A8-4524-B37B-88F04BD792A3}" srcOrd="2" destOrd="0" presId="urn:microsoft.com/office/officeart/2009/3/layout/StepUpProcess"/>
    <dgm:cxn modelId="{99AB11FA-8D9A-4102-A7CF-F4C4779577D5}" type="presParOf" srcId="{AF7CADBD-0E6D-4D1E-BF21-CA4607BE7D79}" destId="{0EFE61A5-45A1-4134-AE71-B28F844E6876}" srcOrd="17" destOrd="0" presId="urn:microsoft.com/office/officeart/2009/3/layout/StepUpProcess"/>
    <dgm:cxn modelId="{A8F67B34-67F4-4682-9F19-61EED5B00108}" type="presParOf" srcId="{0EFE61A5-45A1-4134-AE71-B28F844E6876}" destId="{4BAC57F6-DF6D-4CA9-A72E-FEA9D7C79708}" srcOrd="0" destOrd="0" presId="urn:microsoft.com/office/officeart/2009/3/layout/StepUpProcess"/>
    <dgm:cxn modelId="{EF3F4B14-18DA-4F57-8CD4-24BD24E03FDE}" type="presParOf" srcId="{AF7CADBD-0E6D-4D1E-BF21-CA4607BE7D79}" destId="{9BD0FC81-F116-45E1-800A-0C1AA96E0072}" srcOrd="18" destOrd="0" presId="urn:microsoft.com/office/officeart/2009/3/layout/StepUpProcess"/>
    <dgm:cxn modelId="{D6F386DA-0901-4CB6-8B56-B73EB1E54D37}" type="presParOf" srcId="{9BD0FC81-F116-45E1-800A-0C1AA96E0072}" destId="{6B6BE9CE-7601-48D0-9E67-2A71D496ED88}" srcOrd="0" destOrd="0" presId="urn:microsoft.com/office/officeart/2009/3/layout/StepUpProcess"/>
    <dgm:cxn modelId="{C937818E-F259-4027-9674-9D961300A4D4}" type="presParOf" srcId="{9BD0FC81-F116-45E1-800A-0C1AA96E0072}" destId="{78F68741-2C6F-457F-8952-183C0E6E019A}" srcOrd="1" destOrd="0" presId="urn:microsoft.com/office/officeart/2009/3/layout/StepUpProcess"/>
    <dgm:cxn modelId="{B21F6940-A21B-4376-A02D-B26094AB0454}" type="presParOf" srcId="{9BD0FC81-F116-45E1-800A-0C1AA96E0072}" destId="{96AC7188-2DBE-4DBC-B8DA-9233B0662B8F}" srcOrd="2" destOrd="0" presId="urn:microsoft.com/office/officeart/2009/3/layout/StepUpProcess"/>
    <dgm:cxn modelId="{F6BBF6D4-5E85-4805-B3D5-C14145A0BFA3}" type="presParOf" srcId="{AF7CADBD-0E6D-4D1E-BF21-CA4607BE7D79}" destId="{B3D851E4-7940-41D2-B603-124528880F85}" srcOrd="19" destOrd="0" presId="urn:microsoft.com/office/officeart/2009/3/layout/StepUpProcess"/>
    <dgm:cxn modelId="{54402DC6-487D-48D1-8993-109B5108DDEB}" type="presParOf" srcId="{B3D851E4-7940-41D2-B603-124528880F85}" destId="{FC61490A-B253-4891-B491-D155A0011277}" srcOrd="0" destOrd="0" presId="urn:microsoft.com/office/officeart/2009/3/layout/StepUpProcess"/>
    <dgm:cxn modelId="{0F4A117A-6524-4BF2-8CD0-2E6C76C248A0}" type="presParOf" srcId="{AF7CADBD-0E6D-4D1E-BF21-CA4607BE7D79}" destId="{688A8544-E306-437D-8C1E-4076AA34C314}" srcOrd="20" destOrd="0" presId="urn:microsoft.com/office/officeart/2009/3/layout/StepUpProcess"/>
    <dgm:cxn modelId="{5027AE56-4C59-409B-82D7-87AAC8B5A79D}" type="presParOf" srcId="{688A8544-E306-437D-8C1E-4076AA34C314}" destId="{A360AF38-A343-4306-9CE3-6431344515E8}" srcOrd="0" destOrd="0" presId="urn:microsoft.com/office/officeart/2009/3/layout/StepUpProcess"/>
    <dgm:cxn modelId="{3712065C-D173-400F-BD81-D1CB988745B4}" type="presParOf" srcId="{688A8544-E306-437D-8C1E-4076AA34C314}" destId="{A91FF757-0CC1-40F6-8BAF-738E5221ADF1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B52E8D-C49C-4344-AB61-34B0EA0008A7}" type="doc">
      <dgm:prSet loTypeId="urn:microsoft.com/office/officeart/2005/8/layout/funnel1" loCatId="relationship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hu-HU"/>
        </a:p>
      </dgm:t>
    </dgm:pt>
    <dgm:pt modelId="{D9991341-B078-49E4-B1B9-CFAD2A5BB053}">
      <dgm:prSet phldrT="[Szöveg]" custT="1"/>
      <dgm:spPr/>
      <dgm:t>
        <a:bodyPr/>
        <a:lstStyle/>
        <a:p>
          <a:r>
            <a:rPr lang="hu-HU" sz="1000" b="1" dirty="0"/>
            <a:t>MINŐSÉG</a:t>
          </a:r>
          <a:endParaRPr lang="hu-HU" sz="1600" b="1" dirty="0"/>
        </a:p>
      </dgm:t>
    </dgm:pt>
    <dgm:pt modelId="{B1DB1946-13A3-4538-AE89-2AEA75C72FB0}" type="parTrans" cxnId="{944CEA50-D436-4820-94BB-938C975188E7}">
      <dgm:prSet/>
      <dgm:spPr/>
      <dgm:t>
        <a:bodyPr/>
        <a:lstStyle/>
        <a:p>
          <a:endParaRPr lang="hu-HU"/>
        </a:p>
      </dgm:t>
    </dgm:pt>
    <dgm:pt modelId="{1374B40F-B44C-4347-80FA-4AC39E22509B}" type="sibTrans" cxnId="{944CEA50-D436-4820-94BB-938C975188E7}">
      <dgm:prSet/>
      <dgm:spPr/>
      <dgm:t>
        <a:bodyPr/>
        <a:lstStyle/>
        <a:p>
          <a:endParaRPr lang="hu-HU"/>
        </a:p>
      </dgm:t>
    </dgm:pt>
    <dgm:pt modelId="{2DF64A05-D60B-421A-8A93-EFA2689ED84A}">
      <dgm:prSet phldrT="[Szöveg]" custT="1"/>
      <dgm:spPr/>
      <dgm:t>
        <a:bodyPr/>
        <a:lstStyle/>
        <a:p>
          <a:r>
            <a:rPr lang="hu-HU" sz="900" b="1" dirty="0" err="1"/>
            <a:t>EGYENSÚlY</a:t>
          </a:r>
          <a:endParaRPr lang="hu-HU" sz="1400" b="1" dirty="0"/>
        </a:p>
      </dgm:t>
    </dgm:pt>
    <dgm:pt modelId="{41DC4278-0E0C-4B7B-8FBD-AFD9FE7A4673}" type="parTrans" cxnId="{FE0AF615-D840-4EF2-94DE-90005803CCFE}">
      <dgm:prSet/>
      <dgm:spPr/>
      <dgm:t>
        <a:bodyPr/>
        <a:lstStyle/>
        <a:p>
          <a:endParaRPr lang="hu-HU"/>
        </a:p>
      </dgm:t>
    </dgm:pt>
    <dgm:pt modelId="{A7866F47-EA97-4CE3-B33F-59E31D990771}" type="sibTrans" cxnId="{FE0AF615-D840-4EF2-94DE-90005803CCFE}">
      <dgm:prSet/>
      <dgm:spPr/>
      <dgm:t>
        <a:bodyPr/>
        <a:lstStyle/>
        <a:p>
          <a:endParaRPr lang="hu-HU"/>
        </a:p>
      </dgm:t>
    </dgm:pt>
    <dgm:pt modelId="{FC5EA066-DDDD-4798-9F89-C76395A1DB5D}">
      <dgm:prSet phldrT="[Szöveg]" custT="1"/>
      <dgm:spPr/>
      <dgm:t>
        <a:bodyPr/>
        <a:lstStyle/>
        <a:p>
          <a:r>
            <a:rPr lang="hu-HU" sz="1050" b="1" dirty="0"/>
            <a:t>FOLYAMATOSSÁG</a:t>
          </a:r>
        </a:p>
      </dgm:t>
    </dgm:pt>
    <dgm:pt modelId="{0DCE30B5-7124-4062-97C0-7B49F1B98AF4}" type="parTrans" cxnId="{4DD943D9-EE71-42B7-AABB-10D705B88AAF}">
      <dgm:prSet/>
      <dgm:spPr/>
      <dgm:t>
        <a:bodyPr/>
        <a:lstStyle/>
        <a:p>
          <a:endParaRPr lang="hu-HU"/>
        </a:p>
      </dgm:t>
    </dgm:pt>
    <dgm:pt modelId="{591E1259-7E2D-4C9F-A4DD-424AEBC8BAC4}" type="sibTrans" cxnId="{4DD943D9-EE71-42B7-AABB-10D705B88AAF}">
      <dgm:prSet/>
      <dgm:spPr/>
      <dgm:t>
        <a:bodyPr/>
        <a:lstStyle/>
        <a:p>
          <a:endParaRPr lang="hu-HU"/>
        </a:p>
      </dgm:t>
    </dgm:pt>
    <dgm:pt modelId="{E41212CB-4611-4F76-88FE-6D9D1B86BDBE}">
      <dgm:prSet phldrT="[Szöveg]" custT="1"/>
      <dgm:spPr/>
      <dgm:t>
        <a:bodyPr/>
        <a:lstStyle/>
        <a:p>
          <a:r>
            <a:rPr lang="hu-HU" sz="2400" dirty="0">
              <a:solidFill>
                <a:srgbClr val="00B050"/>
              </a:solidFill>
              <a:latin typeface="Book Antiqua" pitchFamily="18" charset="0"/>
            </a:rPr>
            <a:t>Fenntartható turizmus</a:t>
          </a:r>
        </a:p>
      </dgm:t>
    </dgm:pt>
    <dgm:pt modelId="{AD88D7DF-2E4E-446F-961B-24F40031099D}" type="parTrans" cxnId="{A0C3D528-542A-489C-A467-63BCF6F3AE9E}">
      <dgm:prSet/>
      <dgm:spPr/>
      <dgm:t>
        <a:bodyPr/>
        <a:lstStyle/>
        <a:p>
          <a:endParaRPr lang="hu-HU"/>
        </a:p>
      </dgm:t>
    </dgm:pt>
    <dgm:pt modelId="{D213FC0C-7708-4642-A4E9-7541CD6B02B9}" type="sibTrans" cxnId="{A0C3D528-542A-489C-A467-63BCF6F3AE9E}">
      <dgm:prSet/>
      <dgm:spPr/>
      <dgm:t>
        <a:bodyPr/>
        <a:lstStyle/>
        <a:p>
          <a:endParaRPr lang="hu-HU"/>
        </a:p>
      </dgm:t>
    </dgm:pt>
    <dgm:pt modelId="{40210C65-4692-4774-B3DE-EB61F5FEE50C}" type="pres">
      <dgm:prSet presAssocID="{BDB52E8D-C49C-4344-AB61-34B0EA0008A7}" presName="Name0" presStyleCnt="0">
        <dgm:presLayoutVars>
          <dgm:chMax val="4"/>
          <dgm:resizeHandles val="exact"/>
        </dgm:presLayoutVars>
      </dgm:prSet>
      <dgm:spPr/>
    </dgm:pt>
    <dgm:pt modelId="{BFE61386-5FCE-45C9-9BF2-172C369BA9B1}" type="pres">
      <dgm:prSet presAssocID="{BDB52E8D-C49C-4344-AB61-34B0EA0008A7}" presName="ellipse" presStyleLbl="trBgShp" presStyleIdx="0" presStyleCnt="1"/>
      <dgm:spPr/>
    </dgm:pt>
    <dgm:pt modelId="{2A9BDDD2-01E2-492C-B3A0-C8EC89BF924C}" type="pres">
      <dgm:prSet presAssocID="{BDB52E8D-C49C-4344-AB61-34B0EA0008A7}" presName="arrow1" presStyleLbl="fgShp" presStyleIdx="0" presStyleCnt="1"/>
      <dgm:spPr>
        <a:solidFill>
          <a:srgbClr val="FF0000"/>
        </a:solidFill>
      </dgm:spPr>
    </dgm:pt>
    <dgm:pt modelId="{C0FF9521-DCFE-412B-9B7F-449DFC45AEB8}" type="pres">
      <dgm:prSet presAssocID="{BDB52E8D-C49C-4344-AB61-34B0EA0008A7}" presName="rectangle" presStyleLbl="revTx" presStyleIdx="0" presStyleCnt="1" custLinFactNeighborY="13812">
        <dgm:presLayoutVars>
          <dgm:bulletEnabled val="1"/>
        </dgm:presLayoutVars>
      </dgm:prSet>
      <dgm:spPr/>
    </dgm:pt>
    <dgm:pt modelId="{B0DC4A28-5FD8-49DE-B60C-A36A8B74B88C}" type="pres">
      <dgm:prSet presAssocID="{2DF64A05-D60B-421A-8A93-EFA2689ED84A}" presName="item1" presStyleLbl="node1" presStyleIdx="0" presStyleCnt="3">
        <dgm:presLayoutVars>
          <dgm:bulletEnabled val="1"/>
        </dgm:presLayoutVars>
      </dgm:prSet>
      <dgm:spPr/>
    </dgm:pt>
    <dgm:pt modelId="{83B3F8B6-A9BC-4F41-A88C-59CAE90E34FF}" type="pres">
      <dgm:prSet presAssocID="{FC5EA066-DDDD-4798-9F89-C76395A1DB5D}" presName="item2" presStyleLbl="node1" presStyleIdx="1" presStyleCnt="3" custScaleX="100454">
        <dgm:presLayoutVars>
          <dgm:bulletEnabled val="1"/>
        </dgm:presLayoutVars>
      </dgm:prSet>
      <dgm:spPr/>
    </dgm:pt>
    <dgm:pt modelId="{7F94DAC0-A4A2-4A12-ACF0-3029B642A5C0}" type="pres">
      <dgm:prSet presAssocID="{E41212CB-4611-4F76-88FE-6D9D1B86BDBE}" presName="item3" presStyleLbl="node1" presStyleIdx="2" presStyleCnt="3">
        <dgm:presLayoutVars>
          <dgm:bulletEnabled val="1"/>
        </dgm:presLayoutVars>
      </dgm:prSet>
      <dgm:spPr/>
    </dgm:pt>
    <dgm:pt modelId="{A7CFC63A-A298-418C-B294-952E2E39523F}" type="pres">
      <dgm:prSet presAssocID="{BDB52E8D-C49C-4344-AB61-34B0EA0008A7}" presName="funnel" presStyleLbl="trAlignAcc1" presStyleIdx="0" presStyleCnt="1" custScaleX="113466" custScaleY="106133" custLinFactNeighborX="410" custLinFactNeighborY="2391"/>
      <dgm:spPr/>
    </dgm:pt>
  </dgm:ptLst>
  <dgm:cxnLst>
    <dgm:cxn modelId="{FE0AF615-D840-4EF2-94DE-90005803CCFE}" srcId="{BDB52E8D-C49C-4344-AB61-34B0EA0008A7}" destId="{2DF64A05-D60B-421A-8A93-EFA2689ED84A}" srcOrd="1" destOrd="0" parTransId="{41DC4278-0E0C-4B7B-8FBD-AFD9FE7A4673}" sibTransId="{A7866F47-EA97-4CE3-B33F-59E31D990771}"/>
    <dgm:cxn modelId="{8890221A-F057-47DA-B211-15686F4EE3FB}" type="presOf" srcId="{2DF64A05-D60B-421A-8A93-EFA2689ED84A}" destId="{83B3F8B6-A9BC-4F41-A88C-59CAE90E34FF}" srcOrd="0" destOrd="0" presId="urn:microsoft.com/office/officeart/2005/8/layout/funnel1"/>
    <dgm:cxn modelId="{0D27D01D-D2CB-48BD-B45D-B64206413C13}" type="presOf" srcId="{D9991341-B078-49E4-B1B9-CFAD2A5BB053}" destId="{7F94DAC0-A4A2-4A12-ACF0-3029B642A5C0}" srcOrd="0" destOrd="0" presId="urn:microsoft.com/office/officeart/2005/8/layout/funnel1"/>
    <dgm:cxn modelId="{A0C3D528-542A-489C-A467-63BCF6F3AE9E}" srcId="{BDB52E8D-C49C-4344-AB61-34B0EA0008A7}" destId="{E41212CB-4611-4F76-88FE-6D9D1B86BDBE}" srcOrd="3" destOrd="0" parTransId="{AD88D7DF-2E4E-446F-961B-24F40031099D}" sibTransId="{D213FC0C-7708-4642-A4E9-7541CD6B02B9}"/>
    <dgm:cxn modelId="{F418DE46-2485-43A5-A927-121414772E40}" type="presOf" srcId="{FC5EA066-DDDD-4798-9F89-C76395A1DB5D}" destId="{B0DC4A28-5FD8-49DE-B60C-A36A8B74B88C}" srcOrd="0" destOrd="0" presId="urn:microsoft.com/office/officeart/2005/8/layout/funnel1"/>
    <dgm:cxn modelId="{944CEA50-D436-4820-94BB-938C975188E7}" srcId="{BDB52E8D-C49C-4344-AB61-34B0EA0008A7}" destId="{D9991341-B078-49E4-B1B9-CFAD2A5BB053}" srcOrd="0" destOrd="0" parTransId="{B1DB1946-13A3-4538-AE89-2AEA75C72FB0}" sibTransId="{1374B40F-B44C-4347-80FA-4AC39E22509B}"/>
    <dgm:cxn modelId="{CE6D46A6-6C0B-4772-819B-C37B52D1DFBD}" type="presOf" srcId="{BDB52E8D-C49C-4344-AB61-34B0EA0008A7}" destId="{40210C65-4692-4774-B3DE-EB61F5FEE50C}" srcOrd="0" destOrd="0" presId="urn:microsoft.com/office/officeart/2005/8/layout/funnel1"/>
    <dgm:cxn modelId="{6E6FC8A6-4DC3-47E7-8B64-E2935B26DA94}" type="presOf" srcId="{E41212CB-4611-4F76-88FE-6D9D1B86BDBE}" destId="{C0FF9521-DCFE-412B-9B7F-449DFC45AEB8}" srcOrd="0" destOrd="0" presId="urn:microsoft.com/office/officeart/2005/8/layout/funnel1"/>
    <dgm:cxn modelId="{4DD943D9-EE71-42B7-AABB-10D705B88AAF}" srcId="{BDB52E8D-C49C-4344-AB61-34B0EA0008A7}" destId="{FC5EA066-DDDD-4798-9F89-C76395A1DB5D}" srcOrd="2" destOrd="0" parTransId="{0DCE30B5-7124-4062-97C0-7B49F1B98AF4}" sibTransId="{591E1259-7E2D-4C9F-A4DD-424AEBC8BAC4}"/>
    <dgm:cxn modelId="{0543ED66-B7D4-4E08-BAB1-4C5FB1EF9048}" type="presParOf" srcId="{40210C65-4692-4774-B3DE-EB61F5FEE50C}" destId="{BFE61386-5FCE-45C9-9BF2-172C369BA9B1}" srcOrd="0" destOrd="0" presId="urn:microsoft.com/office/officeart/2005/8/layout/funnel1"/>
    <dgm:cxn modelId="{98E05BA5-590B-4951-BF96-D2DE6EDC45CB}" type="presParOf" srcId="{40210C65-4692-4774-B3DE-EB61F5FEE50C}" destId="{2A9BDDD2-01E2-492C-B3A0-C8EC89BF924C}" srcOrd="1" destOrd="0" presId="urn:microsoft.com/office/officeart/2005/8/layout/funnel1"/>
    <dgm:cxn modelId="{8D279BE2-4B2E-4541-8DF3-DD0DC5C85A37}" type="presParOf" srcId="{40210C65-4692-4774-B3DE-EB61F5FEE50C}" destId="{C0FF9521-DCFE-412B-9B7F-449DFC45AEB8}" srcOrd="2" destOrd="0" presId="urn:microsoft.com/office/officeart/2005/8/layout/funnel1"/>
    <dgm:cxn modelId="{3A9195F6-5C37-4864-A754-56898C5230CC}" type="presParOf" srcId="{40210C65-4692-4774-B3DE-EB61F5FEE50C}" destId="{B0DC4A28-5FD8-49DE-B60C-A36A8B74B88C}" srcOrd="3" destOrd="0" presId="urn:microsoft.com/office/officeart/2005/8/layout/funnel1"/>
    <dgm:cxn modelId="{002FD69F-C02B-4B92-B699-BDA41E4247F1}" type="presParOf" srcId="{40210C65-4692-4774-B3DE-EB61F5FEE50C}" destId="{83B3F8B6-A9BC-4F41-A88C-59CAE90E34FF}" srcOrd="4" destOrd="0" presId="urn:microsoft.com/office/officeart/2005/8/layout/funnel1"/>
    <dgm:cxn modelId="{D1ABA927-28E9-49DC-82F7-AE25EB5B35E3}" type="presParOf" srcId="{40210C65-4692-4774-B3DE-EB61F5FEE50C}" destId="{7F94DAC0-A4A2-4A12-ACF0-3029B642A5C0}" srcOrd="5" destOrd="0" presId="urn:microsoft.com/office/officeart/2005/8/layout/funnel1"/>
    <dgm:cxn modelId="{06A22692-0F79-4FA3-9DAC-06A5F1AEB1E9}" type="presParOf" srcId="{40210C65-4692-4774-B3DE-EB61F5FEE50C}" destId="{A7CFC63A-A298-418C-B294-952E2E39523F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AF8D9C-DF85-436B-B88A-F205B30732FC}">
      <dsp:nvSpPr>
        <dsp:cNvPr id="0" name=""/>
        <dsp:cNvSpPr/>
      </dsp:nvSpPr>
      <dsp:spPr>
        <a:xfrm rot="5400000">
          <a:off x="152876" y="2326510"/>
          <a:ext cx="455725" cy="758317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CD6AEC-3645-448F-B045-A5D63EEB3E6A}">
      <dsp:nvSpPr>
        <dsp:cNvPr id="0" name=""/>
        <dsp:cNvSpPr/>
      </dsp:nvSpPr>
      <dsp:spPr>
        <a:xfrm>
          <a:off x="125193" y="2552348"/>
          <a:ext cx="587836" cy="6015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b="1" kern="1200" dirty="0" err="1"/>
            <a:t>Brundt-land</a:t>
          </a:r>
          <a:r>
            <a:rPr lang="hu-HU" sz="1000" b="1" kern="1200" dirty="0"/>
            <a:t> jelentés 1987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Fenntart-hatóság</a:t>
          </a:r>
          <a:r>
            <a:rPr lang="hu-HU" sz="800" kern="1200" dirty="0"/>
            <a:t> </a:t>
          </a:r>
          <a:r>
            <a:rPr lang="hu-HU" sz="900" kern="1200" dirty="0" err="1"/>
            <a:t>fogalmá-nak</a:t>
          </a:r>
          <a:r>
            <a:rPr lang="hu-HU" sz="900" kern="1200" dirty="0"/>
            <a:t> </a:t>
          </a:r>
          <a:r>
            <a:rPr lang="hu-HU" sz="900" kern="1200" dirty="0" err="1"/>
            <a:t>meghatá-rozása</a:t>
          </a:r>
          <a:endParaRPr lang="hu-HU" sz="800" kern="1200" dirty="0"/>
        </a:p>
      </dsp:txBody>
      <dsp:txXfrm>
        <a:off x="125193" y="2552348"/>
        <a:ext cx="587836" cy="601573"/>
      </dsp:txXfrm>
    </dsp:sp>
    <dsp:sp modelId="{CA6FE1F6-FF23-431D-AC6B-CA00CB26E4A7}">
      <dsp:nvSpPr>
        <dsp:cNvPr id="0" name=""/>
        <dsp:cNvSpPr/>
      </dsp:nvSpPr>
      <dsp:spPr>
        <a:xfrm>
          <a:off x="632245" y="2270682"/>
          <a:ext cx="129172" cy="129172"/>
        </a:xfrm>
        <a:prstGeom prst="triangle">
          <a:avLst>
            <a:gd name="adj" fmla="val 1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450B66-13C8-4EA2-8A12-69223541E78B}">
      <dsp:nvSpPr>
        <dsp:cNvPr id="0" name=""/>
        <dsp:cNvSpPr/>
      </dsp:nvSpPr>
      <dsp:spPr>
        <a:xfrm rot="5400000">
          <a:off x="990976" y="2137905"/>
          <a:ext cx="455725" cy="758317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D5006E-9F20-4277-AA99-D795A73C7669}">
      <dsp:nvSpPr>
        <dsp:cNvPr id="0" name=""/>
        <dsp:cNvSpPr/>
      </dsp:nvSpPr>
      <dsp:spPr>
        <a:xfrm>
          <a:off x="922822" y="2383261"/>
          <a:ext cx="668777" cy="5625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b="1" kern="1200" dirty="0"/>
            <a:t>Hágai </a:t>
          </a:r>
          <a:r>
            <a:rPr lang="hu-HU" sz="1000" b="1" kern="1200" dirty="0" err="1"/>
            <a:t>Nyilatk-ozat</a:t>
          </a:r>
          <a:r>
            <a:rPr lang="hu-HU" sz="1000" b="1" kern="1200" dirty="0"/>
            <a:t>, 1989</a:t>
          </a:r>
          <a:r>
            <a:rPr lang="hu-HU" sz="1000" kern="1200" dirty="0"/>
            <a:t>.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Először </a:t>
          </a:r>
          <a:r>
            <a:rPr lang="hu-HU" sz="900" kern="1200" dirty="0" err="1"/>
            <a:t>hangsú-lyozták</a:t>
          </a:r>
          <a:r>
            <a:rPr lang="hu-HU" sz="900" kern="1200" dirty="0"/>
            <a:t> a sértetlen környezet fontosságát</a:t>
          </a:r>
        </a:p>
      </dsp:txBody>
      <dsp:txXfrm>
        <a:off x="922822" y="2383261"/>
        <a:ext cx="668777" cy="562537"/>
      </dsp:txXfrm>
    </dsp:sp>
    <dsp:sp modelId="{E3B69E4B-F6E6-4B0C-B3B2-54381E5B81E2}">
      <dsp:nvSpPr>
        <dsp:cNvPr id="0" name=""/>
        <dsp:cNvSpPr/>
      </dsp:nvSpPr>
      <dsp:spPr>
        <a:xfrm>
          <a:off x="1470345" y="2082076"/>
          <a:ext cx="129172" cy="129172"/>
        </a:xfrm>
        <a:prstGeom prst="triangle">
          <a:avLst>
            <a:gd name="adj" fmla="val 1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FE36FD-2BBE-4608-A5B7-08EFEF2E5303}">
      <dsp:nvSpPr>
        <dsp:cNvPr id="0" name=""/>
        <dsp:cNvSpPr/>
      </dsp:nvSpPr>
      <dsp:spPr>
        <a:xfrm rot="5400000">
          <a:off x="1829076" y="1930516"/>
          <a:ext cx="455725" cy="758317"/>
        </a:xfrm>
        <a:prstGeom prst="corner">
          <a:avLst>
            <a:gd name="adj1" fmla="val 16120"/>
            <a:gd name="adj2" fmla="val 1611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5086EC-06EF-495D-9B8D-2693C5EDDAAA}">
      <dsp:nvSpPr>
        <dsp:cNvPr id="0" name=""/>
        <dsp:cNvSpPr/>
      </dsp:nvSpPr>
      <dsp:spPr>
        <a:xfrm>
          <a:off x="1746665" y="2157089"/>
          <a:ext cx="684613" cy="600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b="1" kern="1200" dirty="0"/>
            <a:t>Föld Csúcs, 1992, </a:t>
          </a:r>
          <a:br>
            <a:rPr lang="hu-HU" sz="1000" b="1" kern="1200" dirty="0"/>
          </a:br>
          <a:r>
            <a:rPr lang="hu-HU" sz="1000" b="1" kern="1200" dirty="0"/>
            <a:t>Rió de Janeiro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Agenda 21 - Akcióterv a XXI. századra</a:t>
          </a:r>
        </a:p>
      </dsp:txBody>
      <dsp:txXfrm>
        <a:off x="1746665" y="2157089"/>
        <a:ext cx="684613" cy="600103"/>
      </dsp:txXfrm>
    </dsp:sp>
    <dsp:sp modelId="{794209A6-5499-41D8-A059-9ECDCA6B604B}">
      <dsp:nvSpPr>
        <dsp:cNvPr id="0" name=""/>
        <dsp:cNvSpPr/>
      </dsp:nvSpPr>
      <dsp:spPr>
        <a:xfrm>
          <a:off x="2308445" y="1874688"/>
          <a:ext cx="129172" cy="129172"/>
        </a:xfrm>
        <a:prstGeom prst="triangle">
          <a:avLst>
            <a:gd name="adj" fmla="val 1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1D14DA-021C-45AB-B5E3-765971B05314}">
      <dsp:nvSpPr>
        <dsp:cNvPr id="0" name=""/>
        <dsp:cNvSpPr/>
      </dsp:nvSpPr>
      <dsp:spPr>
        <a:xfrm rot="5400000">
          <a:off x="2667177" y="1723127"/>
          <a:ext cx="455725" cy="758317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047DFE-8B07-498E-850E-EAF01933CC97}">
      <dsp:nvSpPr>
        <dsp:cNvPr id="0" name=""/>
        <dsp:cNvSpPr/>
      </dsp:nvSpPr>
      <dsp:spPr>
        <a:xfrm>
          <a:off x="2591105" y="1949701"/>
          <a:ext cx="684613" cy="600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b="1" kern="1200" dirty="0"/>
            <a:t>Föld Csúcs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b="1" kern="1200" dirty="0"/>
            <a:t>1996. Agenda 21 a turizmus számára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Elsőként a többi gazdaság között akcióterv a turizmus számára</a:t>
          </a:r>
        </a:p>
      </dsp:txBody>
      <dsp:txXfrm>
        <a:off x="2591105" y="1949701"/>
        <a:ext cx="684613" cy="600103"/>
      </dsp:txXfrm>
    </dsp:sp>
    <dsp:sp modelId="{9C15F79C-1599-478C-A6F7-B35CBBE374B9}">
      <dsp:nvSpPr>
        <dsp:cNvPr id="0" name=""/>
        <dsp:cNvSpPr/>
      </dsp:nvSpPr>
      <dsp:spPr>
        <a:xfrm>
          <a:off x="3146545" y="1667299"/>
          <a:ext cx="129172" cy="129172"/>
        </a:xfrm>
        <a:prstGeom prst="triangle">
          <a:avLst>
            <a:gd name="adj" fmla="val 1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298408-4B4E-4C85-BF2C-1EE4D4FE5940}">
      <dsp:nvSpPr>
        <dsp:cNvPr id="0" name=""/>
        <dsp:cNvSpPr/>
      </dsp:nvSpPr>
      <dsp:spPr>
        <a:xfrm rot="5400000">
          <a:off x="3505277" y="1532295"/>
          <a:ext cx="455725" cy="758317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9402A4-675C-4362-B1DB-930B74A1A4C8}">
      <dsp:nvSpPr>
        <dsp:cNvPr id="0" name=""/>
        <dsp:cNvSpPr/>
      </dsp:nvSpPr>
      <dsp:spPr>
        <a:xfrm>
          <a:off x="3419870" y="1800198"/>
          <a:ext cx="774920" cy="5669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b="1" kern="1200" dirty="0"/>
            <a:t>Turizmus Globális Etikai Kódexe, 1999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Etikai kódex a turizmus érdekeltjei és érintettjei számára a fenntartható turizmus megteremté-se érdekében</a:t>
          </a:r>
        </a:p>
      </dsp:txBody>
      <dsp:txXfrm>
        <a:off x="3419870" y="1800198"/>
        <a:ext cx="774920" cy="566989"/>
      </dsp:txXfrm>
    </dsp:sp>
    <dsp:sp modelId="{510B628E-9844-4E79-9441-D89C9A93192A}">
      <dsp:nvSpPr>
        <dsp:cNvPr id="0" name=""/>
        <dsp:cNvSpPr/>
      </dsp:nvSpPr>
      <dsp:spPr>
        <a:xfrm>
          <a:off x="3851920" y="1280319"/>
          <a:ext cx="129172" cy="129172"/>
        </a:xfrm>
        <a:prstGeom prst="triangle">
          <a:avLst>
            <a:gd name="adj" fmla="val 10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9B668C-30D7-40FC-B9D4-2C171B5D804E}">
      <dsp:nvSpPr>
        <dsp:cNvPr id="0" name=""/>
        <dsp:cNvSpPr/>
      </dsp:nvSpPr>
      <dsp:spPr>
        <a:xfrm rot="5400000">
          <a:off x="4366932" y="1324907"/>
          <a:ext cx="455725" cy="758317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EFC434-B14E-4EF3-A701-A106FF5E9F25}">
      <dsp:nvSpPr>
        <dsp:cNvPr id="0" name=""/>
        <dsp:cNvSpPr/>
      </dsp:nvSpPr>
      <dsp:spPr>
        <a:xfrm>
          <a:off x="4217439" y="1570497"/>
          <a:ext cx="882171" cy="600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b="1" kern="1200" dirty="0" err="1"/>
            <a:t>Ökoturiszti-kai</a:t>
          </a:r>
          <a:r>
            <a:rPr lang="hu-HU" sz="1000" b="1" kern="1200" dirty="0"/>
            <a:t> </a:t>
          </a:r>
          <a:r>
            <a:rPr lang="hu-HU" sz="1000" b="1" kern="1200" dirty="0" err="1"/>
            <a:t>Világtalálko-zó</a:t>
          </a:r>
          <a:r>
            <a:rPr lang="hu-HU" sz="1000" b="1" kern="1200" dirty="0"/>
            <a:t>, </a:t>
          </a:r>
          <a:r>
            <a:rPr lang="hu-HU" sz="1000" b="1" kern="1200" dirty="0" err="1"/>
            <a:t>Quebec</a:t>
          </a:r>
          <a:r>
            <a:rPr lang="hu-HU" sz="1000" b="1" kern="1200" dirty="0"/>
            <a:t>, 2002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Ajánlások a fenntartható turizmus fejlesztésével kapcsolatos felelősségről, feladatokról minden szereplő számára</a:t>
          </a:r>
        </a:p>
      </dsp:txBody>
      <dsp:txXfrm>
        <a:off x="4217439" y="1570497"/>
        <a:ext cx="882171" cy="600103"/>
      </dsp:txXfrm>
    </dsp:sp>
    <dsp:sp modelId="{BFD82605-3D13-40C5-88FC-F05293F34B10}">
      <dsp:nvSpPr>
        <dsp:cNvPr id="0" name=""/>
        <dsp:cNvSpPr/>
      </dsp:nvSpPr>
      <dsp:spPr>
        <a:xfrm>
          <a:off x="4846301" y="1269078"/>
          <a:ext cx="129172" cy="129172"/>
        </a:xfrm>
        <a:prstGeom prst="triangle">
          <a:avLst>
            <a:gd name="adj" fmla="val 1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9B99F1-3EA1-4337-8E25-EA1030A1C8F3}">
      <dsp:nvSpPr>
        <dsp:cNvPr id="0" name=""/>
        <dsp:cNvSpPr/>
      </dsp:nvSpPr>
      <dsp:spPr>
        <a:xfrm rot="5400000">
          <a:off x="5184381" y="1117518"/>
          <a:ext cx="455725" cy="758317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119EED-66D6-4086-AD31-FB5DB8C84B82}">
      <dsp:nvSpPr>
        <dsp:cNvPr id="0" name=""/>
        <dsp:cNvSpPr/>
      </dsp:nvSpPr>
      <dsp:spPr>
        <a:xfrm>
          <a:off x="5030181" y="1344091"/>
          <a:ext cx="840869" cy="600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b="1" kern="1200" dirty="0"/>
            <a:t>Föld Csúcs (</a:t>
          </a:r>
          <a:r>
            <a:rPr lang="hu-HU" sz="1000" b="1" kern="1200" dirty="0" err="1"/>
            <a:t>Earth</a:t>
          </a:r>
          <a:r>
            <a:rPr lang="hu-HU" sz="1000" b="1" kern="1200" dirty="0"/>
            <a:t> Summit)</a:t>
          </a:r>
          <a:r>
            <a:rPr lang="en-US" sz="1000" b="1" kern="1200" dirty="0"/>
            <a:t> Johannes</a:t>
          </a:r>
          <a:r>
            <a:rPr lang="hu-HU" sz="1000" b="1" kern="1200" dirty="0"/>
            <a:t>-</a:t>
          </a:r>
          <a:r>
            <a:rPr lang="en-US" sz="1000" b="1" kern="1200" dirty="0"/>
            <a:t>burg, 2002</a:t>
          </a:r>
          <a:endParaRPr lang="hu-HU" sz="1000" b="1" kern="1200" dirty="0"/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Külön fejezet a érinti a fenntartható turizmust 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(A gazdasági és társadalmi fejlődés alapját jelentő természeti erőforrások védelméről és kezeléséről)</a:t>
          </a:r>
        </a:p>
      </dsp:txBody>
      <dsp:txXfrm>
        <a:off x="5030181" y="1344091"/>
        <a:ext cx="840869" cy="600103"/>
      </dsp:txXfrm>
    </dsp:sp>
    <dsp:sp modelId="{33DCED6D-892E-40AB-82EA-35CF43CBC4FF}">
      <dsp:nvSpPr>
        <dsp:cNvPr id="0" name=""/>
        <dsp:cNvSpPr/>
      </dsp:nvSpPr>
      <dsp:spPr>
        <a:xfrm>
          <a:off x="5663750" y="1061690"/>
          <a:ext cx="129172" cy="129172"/>
        </a:xfrm>
        <a:prstGeom prst="triangle">
          <a:avLst>
            <a:gd name="adj" fmla="val 1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AA247D-AF9B-4B6F-A507-40091038A1F4}">
      <dsp:nvSpPr>
        <dsp:cNvPr id="0" name=""/>
        <dsp:cNvSpPr/>
      </dsp:nvSpPr>
      <dsp:spPr>
        <a:xfrm rot="5400000">
          <a:off x="6048476" y="910129"/>
          <a:ext cx="455725" cy="758317"/>
        </a:xfrm>
        <a:prstGeom prst="corner">
          <a:avLst>
            <a:gd name="adj1" fmla="val 16120"/>
            <a:gd name="adj2" fmla="val 1611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16E07E-A86A-48E9-87CE-47790A2DBE09}">
      <dsp:nvSpPr>
        <dsp:cNvPr id="0" name=""/>
        <dsp:cNvSpPr/>
      </dsp:nvSpPr>
      <dsp:spPr>
        <a:xfrm>
          <a:off x="5868281" y="1136703"/>
          <a:ext cx="892858" cy="600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b="1" kern="1200" dirty="0" err="1"/>
            <a:t>Cape</a:t>
          </a:r>
          <a:r>
            <a:rPr lang="hu-HU" sz="1000" b="1" kern="1200" dirty="0"/>
            <a:t> </a:t>
          </a:r>
          <a:r>
            <a:rPr lang="hu-HU" sz="1000" b="1" kern="1200" dirty="0" err="1"/>
            <a:t>Town</a:t>
          </a:r>
          <a:r>
            <a:rPr lang="hu-HU" sz="1000" b="1" kern="1200" dirty="0"/>
            <a:t>-i Konferencia, 2002</a:t>
          </a:r>
          <a:br>
            <a:rPr lang="hu-HU" sz="1000" b="1" kern="1200" dirty="0"/>
          </a:br>
          <a:br>
            <a:rPr lang="hu-HU" sz="1000" b="1" kern="1200" dirty="0"/>
          </a:br>
          <a:r>
            <a:rPr lang="hu-HU" sz="900" kern="1200" dirty="0"/>
            <a:t>Nyilatkozat a felelős turizmusról</a:t>
          </a:r>
          <a:endParaRPr lang="hu-HU" sz="1000" kern="1200" dirty="0"/>
        </a:p>
      </dsp:txBody>
      <dsp:txXfrm>
        <a:off x="5868281" y="1136703"/>
        <a:ext cx="892858" cy="600103"/>
      </dsp:txXfrm>
    </dsp:sp>
    <dsp:sp modelId="{E068D13D-97A0-4419-8661-05273022EB86}">
      <dsp:nvSpPr>
        <dsp:cNvPr id="0" name=""/>
        <dsp:cNvSpPr/>
      </dsp:nvSpPr>
      <dsp:spPr>
        <a:xfrm>
          <a:off x="6527845" y="854301"/>
          <a:ext cx="129172" cy="129172"/>
        </a:xfrm>
        <a:prstGeom prst="triangle">
          <a:avLst>
            <a:gd name="adj" fmla="val 1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79E696-C025-4438-8339-F4E46AEA126C}">
      <dsp:nvSpPr>
        <dsp:cNvPr id="0" name=""/>
        <dsp:cNvSpPr/>
      </dsp:nvSpPr>
      <dsp:spPr>
        <a:xfrm rot="5400000">
          <a:off x="6857679" y="702740"/>
          <a:ext cx="455725" cy="758317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C8B314-7F78-4BC8-96F1-A786A18D6FA6}">
      <dsp:nvSpPr>
        <dsp:cNvPr id="0" name=""/>
        <dsp:cNvSpPr/>
      </dsp:nvSpPr>
      <dsp:spPr>
        <a:xfrm>
          <a:off x="6706381" y="929314"/>
          <a:ext cx="835063" cy="600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b="1" kern="1200" dirty="0"/>
            <a:t>ENSZ</a:t>
          </a:r>
          <a:r>
            <a:rPr lang="hu-HU" sz="1000" b="1" kern="1200" dirty="0"/>
            <a:t> </a:t>
          </a:r>
          <a:r>
            <a:rPr lang="hu-HU" sz="1000" b="1" kern="1200" dirty="0" err="1"/>
            <a:t>Fenntartha</a:t>
          </a:r>
          <a:r>
            <a:rPr lang="hu-HU" sz="1000" b="1" kern="1200" dirty="0"/>
            <a:t>-tó Fejlődési </a:t>
          </a:r>
          <a:r>
            <a:rPr lang="hu-HU" sz="1000" b="1" kern="1200" dirty="0" err="1"/>
            <a:t>Konferenci</a:t>
          </a:r>
          <a:r>
            <a:rPr lang="hu-HU" sz="1000" b="1" kern="1200" dirty="0"/>
            <a:t>-a („Rio+20”) Rio de Janeiro, 2012</a:t>
          </a:r>
        </a:p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 err="1"/>
            <a:t>Milleniumi</a:t>
          </a:r>
          <a:r>
            <a:rPr lang="hu-HU" sz="900" kern="1200" dirty="0"/>
            <a:t> Fenntartható fejlesztési célok (MSDG</a:t>
          </a:r>
          <a:r>
            <a:rPr lang="hu-HU" sz="1000" kern="1200" dirty="0"/>
            <a:t>)</a:t>
          </a:r>
          <a:br>
            <a:rPr lang="hu-HU" sz="1000" kern="1200" dirty="0"/>
          </a:br>
          <a:endParaRPr lang="hu-HU" sz="1000" kern="1200" dirty="0"/>
        </a:p>
      </dsp:txBody>
      <dsp:txXfrm>
        <a:off x="6706381" y="929314"/>
        <a:ext cx="835063" cy="600103"/>
      </dsp:txXfrm>
    </dsp:sp>
    <dsp:sp modelId="{42E4C97B-C1A8-4524-B37B-88F04BD792A3}">
      <dsp:nvSpPr>
        <dsp:cNvPr id="0" name=""/>
        <dsp:cNvSpPr/>
      </dsp:nvSpPr>
      <dsp:spPr>
        <a:xfrm>
          <a:off x="7337048" y="646912"/>
          <a:ext cx="129172" cy="129172"/>
        </a:xfrm>
        <a:prstGeom prst="triangle">
          <a:avLst>
            <a:gd name="adj" fmla="val 1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6BE9CE-7601-48D0-9E67-2A71D496ED88}">
      <dsp:nvSpPr>
        <dsp:cNvPr id="0" name=""/>
        <dsp:cNvSpPr/>
      </dsp:nvSpPr>
      <dsp:spPr>
        <a:xfrm rot="5400000">
          <a:off x="7695777" y="495352"/>
          <a:ext cx="455725" cy="758317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F68741-2C6F-457F-8952-183C0E6E019A}">
      <dsp:nvSpPr>
        <dsp:cNvPr id="0" name=""/>
        <dsp:cNvSpPr/>
      </dsp:nvSpPr>
      <dsp:spPr>
        <a:xfrm>
          <a:off x="7619705" y="721925"/>
          <a:ext cx="684613" cy="600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b="1" kern="1200" dirty="0"/>
            <a:t>ENSZ 2015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Fenntartható fejlődési Célok 2030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kern="1200" dirty="0"/>
            <a:t>(SDG)</a:t>
          </a:r>
        </a:p>
      </dsp:txBody>
      <dsp:txXfrm>
        <a:off x="7619705" y="721925"/>
        <a:ext cx="684613" cy="600103"/>
      </dsp:txXfrm>
    </dsp:sp>
    <dsp:sp modelId="{96AC7188-2DBE-4DBC-B8DA-9233B0662B8F}">
      <dsp:nvSpPr>
        <dsp:cNvPr id="0" name=""/>
        <dsp:cNvSpPr/>
      </dsp:nvSpPr>
      <dsp:spPr>
        <a:xfrm>
          <a:off x="8175146" y="439524"/>
          <a:ext cx="129172" cy="129172"/>
        </a:xfrm>
        <a:prstGeom prst="triangle">
          <a:avLst>
            <a:gd name="adj" fmla="val 10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60AF38-A343-4306-9CE3-6431344515E8}">
      <dsp:nvSpPr>
        <dsp:cNvPr id="0" name=""/>
        <dsp:cNvSpPr/>
      </dsp:nvSpPr>
      <dsp:spPr>
        <a:xfrm rot="5400000">
          <a:off x="8533878" y="287963"/>
          <a:ext cx="455725" cy="758317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1FF757-0CC1-40F6-8BAF-738E5221ADF1}">
      <dsp:nvSpPr>
        <dsp:cNvPr id="0" name=""/>
        <dsp:cNvSpPr/>
      </dsp:nvSpPr>
      <dsp:spPr>
        <a:xfrm>
          <a:off x="8457806" y="514537"/>
          <a:ext cx="684613" cy="600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b="1" kern="1200" dirty="0"/>
            <a:t>UNWTO, 2015, 2020</a:t>
          </a:r>
          <a:br>
            <a:rPr lang="hu-HU" sz="1000" kern="1200" dirty="0"/>
          </a:br>
          <a:br>
            <a:rPr lang="hu-HU" sz="1000" kern="1200" dirty="0"/>
          </a:br>
          <a:r>
            <a:rPr lang="hu-HU" sz="900" kern="1200" dirty="0"/>
            <a:t>Útmutató a feleős turista számára</a:t>
          </a:r>
          <a:endParaRPr lang="hu-HU" sz="1000" kern="1200" dirty="0"/>
        </a:p>
      </dsp:txBody>
      <dsp:txXfrm>
        <a:off x="8457806" y="514537"/>
        <a:ext cx="684613" cy="6001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E61386-5FCE-45C9-9BF2-172C369BA9B1}">
      <dsp:nvSpPr>
        <dsp:cNvPr id="0" name=""/>
        <dsp:cNvSpPr/>
      </dsp:nvSpPr>
      <dsp:spPr>
        <a:xfrm>
          <a:off x="1633546" y="181210"/>
          <a:ext cx="2844766" cy="987949"/>
        </a:xfrm>
        <a:prstGeom prst="ellipse">
          <a:avLst/>
        </a:prstGeom>
        <a:solidFill>
          <a:schemeClr val="accent2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9BDDD2-01E2-492C-B3A0-C8EC89BF924C}">
      <dsp:nvSpPr>
        <dsp:cNvPr id="0" name=""/>
        <dsp:cNvSpPr/>
      </dsp:nvSpPr>
      <dsp:spPr>
        <a:xfrm>
          <a:off x="2784684" y="2600364"/>
          <a:ext cx="551311" cy="352839"/>
        </a:xfrm>
        <a:prstGeom prst="downArrow">
          <a:avLst/>
        </a:prstGeom>
        <a:solidFill>
          <a:srgbClr val="FF00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0FF9521-DCFE-412B-9B7F-449DFC45AEB8}">
      <dsp:nvSpPr>
        <dsp:cNvPr id="0" name=""/>
        <dsp:cNvSpPr/>
      </dsp:nvSpPr>
      <dsp:spPr>
        <a:xfrm>
          <a:off x="1737193" y="2882635"/>
          <a:ext cx="2646294" cy="6615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400" kern="1200" dirty="0">
              <a:solidFill>
                <a:srgbClr val="00B050"/>
              </a:solidFill>
              <a:latin typeface="Book Antiqua" pitchFamily="18" charset="0"/>
            </a:rPr>
            <a:t>Fenntartható turizmus</a:t>
          </a:r>
        </a:p>
      </dsp:txBody>
      <dsp:txXfrm>
        <a:off x="1737193" y="2882635"/>
        <a:ext cx="2646294" cy="661573"/>
      </dsp:txXfrm>
    </dsp:sp>
    <dsp:sp modelId="{B0DC4A28-5FD8-49DE-B60C-A36A8B74B88C}">
      <dsp:nvSpPr>
        <dsp:cNvPr id="0" name=""/>
        <dsp:cNvSpPr/>
      </dsp:nvSpPr>
      <dsp:spPr>
        <a:xfrm>
          <a:off x="2667806" y="1245461"/>
          <a:ext cx="992360" cy="99236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50" b="1" kern="1200" dirty="0"/>
            <a:t>FOLYAMATOSSÁG</a:t>
          </a:r>
        </a:p>
      </dsp:txBody>
      <dsp:txXfrm>
        <a:off x="2813134" y="1390789"/>
        <a:ext cx="701704" cy="701704"/>
      </dsp:txXfrm>
    </dsp:sp>
    <dsp:sp modelId="{83B3F8B6-A9BC-4F41-A88C-59CAE90E34FF}">
      <dsp:nvSpPr>
        <dsp:cNvPr id="0" name=""/>
        <dsp:cNvSpPr/>
      </dsp:nvSpPr>
      <dsp:spPr>
        <a:xfrm>
          <a:off x="1955464" y="500970"/>
          <a:ext cx="996865" cy="992360"/>
        </a:xfrm>
        <a:prstGeom prst="ellipse">
          <a:avLst/>
        </a:prstGeom>
        <a:solidFill>
          <a:schemeClr val="accent2">
            <a:hueOff val="509597"/>
            <a:satOff val="-10074"/>
            <a:lumOff val="-5784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900" b="1" kern="1200" dirty="0" err="1"/>
            <a:t>EGYENSÚlY</a:t>
          </a:r>
          <a:endParaRPr lang="hu-HU" sz="1400" b="1" kern="1200" dirty="0"/>
        </a:p>
      </dsp:txBody>
      <dsp:txXfrm>
        <a:off x="2101451" y="646298"/>
        <a:ext cx="704891" cy="701704"/>
      </dsp:txXfrm>
    </dsp:sp>
    <dsp:sp modelId="{7F94DAC0-A4A2-4A12-ACF0-3029B642A5C0}">
      <dsp:nvSpPr>
        <dsp:cNvPr id="0" name=""/>
        <dsp:cNvSpPr/>
      </dsp:nvSpPr>
      <dsp:spPr>
        <a:xfrm>
          <a:off x="2972130" y="261040"/>
          <a:ext cx="992360" cy="992360"/>
        </a:xfrm>
        <a:prstGeom prst="ellipse">
          <a:avLst/>
        </a:prstGeom>
        <a:solidFill>
          <a:schemeClr val="accent2">
            <a:hueOff val="1019194"/>
            <a:satOff val="-20148"/>
            <a:lumOff val="-1156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b="1" kern="1200" dirty="0"/>
            <a:t>MINŐSÉG</a:t>
          </a:r>
          <a:endParaRPr lang="hu-HU" sz="1600" b="1" kern="1200" dirty="0"/>
        </a:p>
      </dsp:txBody>
      <dsp:txXfrm>
        <a:off x="3117458" y="406368"/>
        <a:ext cx="701704" cy="701704"/>
      </dsp:txXfrm>
    </dsp:sp>
    <dsp:sp modelId="{A7CFC63A-A298-418C-B294-952E2E39523F}">
      <dsp:nvSpPr>
        <dsp:cNvPr id="0" name=""/>
        <dsp:cNvSpPr/>
      </dsp:nvSpPr>
      <dsp:spPr>
        <a:xfrm>
          <a:off x="1321455" y="43237"/>
          <a:ext cx="3503084" cy="2621351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81101-C490-4E72-88F0-1A130C25E1B6}" type="datetimeFigureOut">
              <a:rPr lang="hu-HU" smtClean="0"/>
              <a:t>2020. 11. 27.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9919F-15B1-4D78-ADCB-CCAA5961B90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60553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9919F-15B1-4D78-ADCB-CCAA5961B902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642485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9919F-15B1-4D78-ADCB-CCAA5961B902}" type="slidenum">
              <a:rPr lang="hu-HU" smtClean="0"/>
              <a:t>11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223958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8770">
              <a:lnSpc>
                <a:spcPct val="107000"/>
              </a:lnSpc>
              <a:spcAft>
                <a:spcPts val="800"/>
              </a:spcAft>
            </a:pPr>
            <a:r>
              <a:rPr lang="hu-HU" sz="1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Tanári magyarázat </a:t>
            </a:r>
            <a:endParaRPr lang="hu-HU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fenntartható fogyasztás és a felelős fogyasztás egymás szinonimájaként is használt fogalmak, csak úgy, mint a fenntartható turizmus és a felelős turizmus kifejezések. Az első esetben csak teoretikus különbséget tehetünk a két fogalom között - fenntartható fogyasztás tágabb értelmű, míg a felelős fogyasztás sokkal konkrétabb. A fenntartható és a felelős turizmus között azonban van különbség.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fenntarthatóság cél, aminek az elérése érdekében felelős döntéseket kell hoznunk</a:t>
            </a:r>
            <a:r>
              <a:rPr lang="hu-HU" sz="1800" b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 felelős turizmus a hangsúlyokat arra helyezi, hogy az egyének és a csoportok mit tesznek konkrét helyeken, időben és esetekben a fenntarthatóság megvalósítása érdekében., Az egyéni felelősségek körülírhatóak és számon kérhetők, az eredmények azonnal, helyben értlékelhetőek.</a:t>
            </a:r>
            <a:endParaRPr lang="hu-HU" sz="18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fenntartható turizmus a felelős turizmus révén valósul meg. 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9919F-15B1-4D78-ADCB-CCAA5961B902}" type="slidenum">
              <a:rPr lang="hu-HU" smtClean="0"/>
              <a:t>12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964619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8770">
              <a:lnSpc>
                <a:spcPct val="107000"/>
              </a:lnSpc>
              <a:spcAft>
                <a:spcPts val="800"/>
              </a:spcAft>
            </a:pPr>
            <a:r>
              <a:rPr lang="hu-HU" sz="1800" i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hu-H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9919F-15B1-4D78-ADCB-CCAA5961B902}" type="slidenum">
              <a:rPr lang="hu-HU" smtClean="0"/>
              <a:t>13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639518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lnSpc>
                <a:spcPct val="107000"/>
              </a:lnSpc>
              <a:buFont typeface="+mj-lt"/>
              <a:buAutoNum type="arabicPeriod" startAt="4"/>
            </a:pP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Dia </a:t>
            </a:r>
            <a:endParaRPr lang="hu-H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18770">
              <a:lnSpc>
                <a:spcPct val="107000"/>
              </a:lnSpc>
            </a:pP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hu-H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18770">
              <a:lnSpc>
                <a:spcPct val="107000"/>
              </a:lnSpc>
            </a:pPr>
            <a:r>
              <a:rPr lang="hu-HU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Brundtland</a:t>
            </a: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Jelentés</a:t>
            </a:r>
            <a:endParaRPr lang="hu-H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18770">
              <a:lnSpc>
                <a:spcPct val="107000"/>
              </a:lnSpc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Esetleg Beilleszteni ide  5. diát tartalmát (ami  ebben az esetben kimaradhat) és ezt a szöveget:</a:t>
            </a:r>
          </a:p>
          <a:p>
            <a:pPr marL="318770"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fenntartható turizmushoz az út tehát a fenntartható fejlődésen keresztül vezet. A fenntartható fejlődés fogalmát először 1987-ben az ún. </a:t>
            </a:r>
            <a:r>
              <a:rPr lang="hu-H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Brundtland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jelentésben (hivatalos nevén Közös Jövőnk) fogalmazták meg.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„A fenntartható fejlődés olyan fejlődés, amely kielégíti a jelen generáció szükségleteit anélkül, hogy veszélyeztetné a jövő generációk esélyét arra, hogy ők is </a:t>
            </a:r>
            <a:r>
              <a:rPr lang="hu-H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kielé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hu-H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gíthessék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szükségleteiket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Fontos azonban tudatosítani, hogy a fejlődés szó lényege a minőségi változás</a:t>
            </a: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bár nyilvánvalóan jelent(</a:t>
            </a:r>
            <a:r>
              <a:rPr lang="hu-H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het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mennyiségi növekedést is. A fejlődés és a növekedés közé azonban nem lehet egyenlőségjelet tenni. És ez a meghatározó. A fenntartható fejlődés mindig minőségi előrelépést jelent, de </a:t>
            </a:r>
            <a:r>
              <a:rPr lang="hu-H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esetenként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nem jár mennyiségi növekedéssel.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Ez természetesen a turizmusra is igaz. (Pl. </a:t>
            </a:r>
            <a:r>
              <a:rPr lang="hu-H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overtourism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kezelése)</a:t>
            </a:r>
          </a:p>
          <a:p>
            <a:pPr indent="318770">
              <a:lnSpc>
                <a:spcPct val="107000"/>
              </a:lnSpc>
              <a:spcAft>
                <a:spcPts val="800"/>
              </a:spcAft>
            </a:pP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Hágai Nyilatkozat, 1989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indent="318770"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Először hívja fel e figyelmet a fenntarthatósággal kapcsolatos  feladatokra:  sértetlen természeti, kulturális környezet fontosságára a turizmus </a:t>
            </a:r>
            <a:r>
              <a:rPr lang="hu-H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fejlesztésében,megfelelő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irányítás fontosságára, a turisták informálására és tanítására, a turisták emberi méltóságának tiszteletben tartására és az az utazás megkönnyítésére.</a:t>
            </a:r>
          </a:p>
          <a:p>
            <a:pPr indent="318770">
              <a:lnSpc>
                <a:spcPct val="107000"/>
              </a:lnSpc>
              <a:spcAft>
                <a:spcPts val="800"/>
              </a:spcAft>
            </a:pP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Föld Csúcs, 1992, Rió de Janeiro</a:t>
            </a:r>
            <a:endParaRPr lang="hu-H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ENSZ Konferenciája a Környezetről és a Fejlesztésről, amelyen  kidolgozzák az Agenda 21. című akciótervet. Ebben feltárják a Világ akkori problémáit és megoldási javasaltokat, feladatokat határoznak </a:t>
            </a:r>
            <a:r>
              <a:rPr lang="hu-H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g a 21.századi kihívások kezelésére. Ebben pontosan megnevezik a végrehajtásért felelősöket , de hangsúlyozzák a kormányok felelősségét,  nemzeti stratégiák, tervek és politikák fontosságát, illetve sürgetik  nemzetközi együttműködést, ami nélkül nem valósulhat meg .</a:t>
            </a:r>
            <a:r>
              <a:rPr lang="hu-HU" sz="1800" i="1" kern="1200" dirty="0">
                <a:solidFill>
                  <a:srgbClr val="000000"/>
                </a:solidFill>
                <a:effectLst/>
                <a:latin typeface="Book Antiqua" panose="020406020503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Ugyanakkor </a:t>
            </a:r>
            <a:r>
              <a:rPr lang="hu-H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hansúlyozzák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 </a:t>
            </a:r>
            <a:r>
              <a:rPr lang="hu-H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civill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szervezetek, vállalkozások, lakosság közreműködésének nélkülözhetetlenségét.</a:t>
            </a:r>
          </a:p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Föld Csúcs 1996</a:t>
            </a:r>
            <a:endParaRPr lang="hu-H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Agenda 21 kidolgozása elsőként a turizmus számára.</a:t>
            </a:r>
            <a:r>
              <a:rPr lang="hu-HU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fejlődésben érintettek és érdekeltek közül elsőként a  fenntartható turizmusfejlesztés feladatairól készült akcióterv! Megfogalmazza ez az akcióterv, hogy a  turizmus fenntarthatóságának két aspektusa van: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egyrészt garantálnia kell a vonzerő és az attrakciók megőrzését az utódaink számára;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másrészt eközben biztosítania kell a turizmusba befektető szervezetek/vállalkozások tőkéjének a megtérülését, eredményességük javulását.</a:t>
            </a:r>
            <a:b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hu-H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b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Turizmus Globális Etikai Kódexe, 1999</a:t>
            </a:r>
            <a:endParaRPr lang="hu-H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Az ENSZ dolgozta ki .  Ez a dokumentum egy</a:t>
            </a: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viselkedési és etikai kódex a turizmus érdekeltjei és érintettjei számára a fenntartható turizmus megteremtése érdekében. Lényegében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turizmust a fenntartható fejlődés tényezőjeként határozza meg;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hangsúlyozza, hogy a turisztikai fejlesztések során fontos törekedni a környezet védelmére, az energiatakarékosságra, a turizmus okozta terhelések egyenletesebb elosztására;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turisztikai tevékenység tervezésekor a természeti örökség védelmére kell összpontosítani;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fenntartható fejlődés elvei leginkább a természeti turizmus és az ökoturizmus révén valósulhatnak meg.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Turizmus Globális Etikai Kódexének fontos alapelvei: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turizmus szerepe jelentős a népek, társadalmak közötti kölcsönös megértésben. 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turizmus az egyéni és kollektív kiteljesedés eszköze.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turizmus  a fenntartható fejlődés tényezője.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 turizmus az emberiség kulturális örökségének felhasználója és megőrzője.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turizmus a fogadó ország és a helyi közösség számára egyaránt előnyös tevékenység.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helyi lakosság bevonásának fontossága.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turizmus fejlődésében az érintettek és érdekelteknek vannak  kötelezettségei. 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turizmusban való részvétel alapvető emberi jog, a hozzáférés és a szabad áramlás szabadságának biztosítása alapfeltétel.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turizmusban dolgozó vállalkozások és dolgozók jogainak fontossága.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hu-HU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LINK:!!!!!</a:t>
            </a:r>
            <a:endParaRPr lang="hu-H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hu-HU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Ökoturisztikai</a:t>
            </a: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Világtalálkozó, </a:t>
            </a:r>
            <a:r>
              <a:rPr lang="hu-HU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Quebec</a:t>
            </a: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2002</a:t>
            </a:r>
            <a:endParaRPr lang="hu-H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találkozót lezáró Nyilatkozat az ökoturizmusról </a:t>
            </a:r>
            <a:r>
              <a:rPr lang="hu-HU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úgy határozza meg az ökoturizmust, mint a turizmus teljes mértékben fenntartható formáját, mint  amelyik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aktívan hozzájárul a természeti és a környezeti örökség megőrzéséhez,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bevonja a helyi közösségeket a tervezésbe, a fejlesztésbe és az operatív tevékenységekbe, ezzel hozzájárul a közösségek fejlődéséhez,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desztináció természeti és környezeti örökségét mutatja be a látogatóknak,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nagyobb figyelmet szentel az egyéni utazókra és a kisméretű csoportokra.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Ezenkívül a nyilatkozat ajánlásokat is tartalmaz az ökoturizmus turizmus fejlesztésével kapcsolatos felelősségről, feladatokról minden szereplő számára.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Föld Csúcs (</a:t>
            </a:r>
            <a:r>
              <a:rPr lang="hu-HU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Earth</a:t>
            </a: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Summit) Johannesburg, 2002</a:t>
            </a:r>
            <a:endParaRPr lang="hu-H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záródokumentum tulajdonképpen egy terv a WSSD megvalósítására. Ebben külön kiemelik a turizmus   stratégiai jelentőségét a természeti erőforrások megőrzésében és hatékony kezelésében, mivel ezek   jelentik gazdasági és társadalmi fejlődés alapját. Külön fejezetet (IV.) szentelnek a fenntartható turizmus feladatainak: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Nemzetközi kooperáció szükségessége.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Oktatás, képzés megszervezése  az ökoturizmus megismertetésére.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Technikai segítségnyújtás a fejlődő országoknak.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fogadóterületek segítése turisztikai attrakciók maximális kihasználásában a negatív hatások minimalizálásával.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piacokhoz való egyenlő hozzáférés biztosítása.</a:t>
            </a:r>
            <a:b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hu-H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Cape</a:t>
            </a: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hu-HU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Town</a:t>
            </a: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-i Konferencia Nyilatkozata a </a:t>
            </a:r>
            <a:r>
              <a:rPr lang="hu-HU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Felős</a:t>
            </a: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hu-HU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ségteljes</a:t>
            </a: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turizmus alapjairól, 2002</a:t>
            </a:r>
            <a:endParaRPr lang="hu-H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felelős turizmus</a:t>
            </a:r>
            <a:endParaRPr lang="hu-H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minimalizálja a negatív gazdasági, környezeti és társadalmi hatásokat;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nagyobb gazdasági hasznot jelent a helyi társadalomnak, növelve ezzel a helyi közösség jólétét,           </a:t>
            </a:r>
            <a:b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bővítve a munkalehetőségeket, lehetőséget biztosítva a helyieknek a turizmusba való bekapcsolódáshoz; 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helyi közösségek tagjait bevonja azokba a döntésekbe, melyek érintik őket;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hozzájárul a természeti és a kulturális örökség megőrzéséhez és a Világ sokszínűségének a </a:t>
            </a:r>
          </a:p>
          <a:p>
            <a:pPr marL="457200">
              <a:lnSpc>
                <a:spcPct val="107000"/>
              </a:lnSpc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megőrzéséhez;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helyi lakossággal kialakuló tartalmas kapcsolatok révén élvezetesebb élményt nyújt és lehetővé teszi a helyi kultúra, a társadalmi és környezeti viszonyok jobb megértését;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lehetőséget teremt a mozgásukban korlátozottak részvételére;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hangsúlyosnak tartja a kölcsönös tiszteleten alapuló kapcsolatokat a turisták és a helyiek között, erősíti a helyiek identitásának  és a bizalmát az odaérkező turistákkal szemben. </a:t>
            </a: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hu-HU" sz="1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hu-H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ENSZ Fenntartható Fejlődési Konferencia („Rio+20”)  Rio de Janeiro, 2012</a:t>
            </a:r>
            <a:endParaRPr lang="hu-H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Vita az Agenda 21 eredményességéről. Újra helybenhagyja a korábbi megállapodásokat, nem tűz ki új célokat.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hu-H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ENSZ, 2015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b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hu-H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Fejlesztési Célok 2030 meghatározása.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2015-ben az ENSZ  megújította a  korábbi </a:t>
            </a:r>
            <a:r>
              <a:rPr lang="hu-H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milleneumi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fenntartható </a:t>
            </a:r>
            <a:r>
              <a:rPr lang="hu-H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fejlesztsési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(MSDG) céljait, és rögzítette az új Fenntartható fejlesztési célokat (SDG). Ezek közé 12. kiemelt célként emelte be a  fenntartható  fogyasztás és a termelés megvalósítását, mint együttes célt. Vagyis ez a cél a turizmus számára is elérendő. A 193 ország által egyhangúlag elfogadott 17 fenntartható fejlődési cél (SDG-k) a fejlődés új egyetemes mércéjét állította fel annak biztosításával, hogy senkit sem hagynak magára. Az SDG-k mögött álló célkitűzések és indikátorok egy viszonyítási alapot jelentenek az előrehaladás sikerességének méréséhez.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2030-as fenntartható fejlődési keretrendszer egy jobb jövőt kínál bolygónk egészének és emberek milliárdjainak világszerte.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2030-as fenntartható fejlődési keretrendszer egyetemes és oszthatatlan, valamint mind a fejlődő, mind a fejlett országokat cselekvésre szólítja fel, ahogyan az embereket is, hogy véget vessenek a szegénységnek, kezeljék az egyenlőtlenségeket és megbirkózzanak a klímaváltozással 2030-ig.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UNWTO, World </a:t>
            </a:r>
            <a:r>
              <a:rPr lang="hu-HU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Committee</a:t>
            </a: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hu-HU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</a:t>
            </a: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hu-HU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Tourism</a:t>
            </a: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hu-HU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Ethics</a:t>
            </a: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–WCTE, 2020</a:t>
            </a:r>
            <a:endParaRPr lang="hu-H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 </a:t>
            </a:r>
            <a:r>
              <a:rPr lang="hu-H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Responsible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hu-H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tourist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hu-H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Guideline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- Tippek a felelős turista számára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9919F-15B1-4D78-ADCB-CCAA5961B902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75034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fenntartható turizmushoz az út tehát a fenntartható fejlődésen keresztül vezet. A fenntartható fejlődés fogalmát először 1987-ben az ún. </a:t>
            </a:r>
            <a:r>
              <a:rPr lang="hu-H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Brundtland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jelentésben (hivatalos nevén Közös Jövőnk) fogalmazták meg.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Fontos azonban tudatosítani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hogy a fejlődés szó lényege a minőségi változás,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bár nyilvánvalóan jelent(</a:t>
            </a:r>
            <a:r>
              <a:rPr lang="hu-H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het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mennyiségi növekedést is. A fejlődés és a növekedés közé azonban nem lehet egyenlőségjelet tenni. És ez a meghatározó. A fenntartható fejlődés mindig minőségi előrelépést jelent, de </a:t>
            </a:r>
            <a:r>
              <a:rPr lang="hu-H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esetenként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nem jár mennyiségi növekedéssel.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Ez természetesen a turizmusra is igaz. (Pl. </a:t>
            </a:r>
            <a:r>
              <a:rPr lang="hu-H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overtourism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kezelése)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9919F-15B1-4D78-ADCB-CCAA5961B902}" type="slidenum">
              <a:rPr lang="hu-HU" smtClean="0"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57044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fenntartható turizmust sokan és sokféleképpen határozták meg. A Turisztikai Világszervezet (pontosabban az ENSZ Turisztikai Világszervezete), az UNWTO meghatározása szerint </a:t>
            </a:r>
            <a:r>
              <a:rPr lang="hu-HU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fenntartható turizmus kifejezés a turizmus állapotára utal, nem pedig egy formájára. A turizmus minden formájában a fenntarthatóságra kell törekedni. A fenntarthatóságra, a fenntarthatóbb turizmusra ugyanúgy kell törekedni a tömegturizmus, mint az ökoturizmus esetén. Azonban természetszerűen vannak a turizmusnak a jellegüknél fogva eleve fenntarthatóbb formái (ökoturizmus, falusi turizmus, önkéntes turizmus, kulturális turizmus,  stb.), és vannak kevésbé fenntarthatóak.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hu-HU" sz="18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Tanári magyarázat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fenntartható turizmus egy olyan ideális állapotot jelez, ami nem statikus, hanem dinamikus. Olyan állapot, amikor azt mondhatjuk, hogy egy desztinációban a turizmus fenntartható, nincsen és valószínűleg nem is lesz. Mindig lehet egy még fenntarthatóbb állapot. Mindig annak a még fenntarthatóbb állapotnak a megvalósítására kell törekedni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Fenntartható turizmus csak fenntartható fejlesztés/fejlődés eredményeképpen valósulhat meg.</a:t>
            </a:r>
          </a:p>
          <a:p>
            <a:r>
              <a:rPr lang="hu-HU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Amelynek lényege: hogy a fenntartható turizmus fejlesztés </a:t>
            </a:r>
            <a:r>
              <a:rPr lang="hu-HU" b="0" noProof="0" dirty="0"/>
              <a:t>a rendelkezésre álló összes erőforrások felhasználásának hatékony  irányításával összehangolja a látogatók és a desztináció jelenlegi igényeit a  jövőbeni elvárásokkal, miközben </a:t>
            </a:r>
          </a:p>
          <a:p>
            <a:pPr lvl="2"/>
            <a:r>
              <a:rPr lang="hu-HU" b="0" noProof="0" dirty="0"/>
              <a:t>kielégíti a társadalmi, kulturális szükségleteket</a:t>
            </a:r>
          </a:p>
          <a:p>
            <a:pPr lvl="2"/>
            <a:r>
              <a:rPr lang="hu-HU" b="0" noProof="0" dirty="0"/>
              <a:t>biztosítja a kultúra sértetlenségét és identitását,</a:t>
            </a:r>
          </a:p>
          <a:p>
            <a:pPr lvl="2"/>
            <a:r>
              <a:rPr lang="hu-HU" b="0" noProof="0" dirty="0"/>
              <a:t>kezeli  az ökológiai folyamatokat, azok sokszínűségét  </a:t>
            </a:r>
          </a:p>
          <a:p>
            <a:pPr lvl="2"/>
            <a:r>
              <a:rPr lang="hu-HU" b="0" noProof="0" dirty="0"/>
              <a:t>óvja a humán ellátó rendszereket</a:t>
            </a:r>
          </a:p>
          <a:p>
            <a:endParaRPr lang="hu-HU" b="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„</a:t>
            </a:r>
            <a:endParaRPr lang="hu-HU" b="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9919F-15B1-4D78-ADCB-CCAA5961B902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41572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Az ábra fenntartható fejlődés eredményeképpen létrejövő ideális állapot, a fenntartható turizmus lényegét mutatja.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Vagyis akkor nevezhető a turizmus fenntarthatónak,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 ha minőségi élményeket nyújt a turistának, miközben a helyi lakosság életminőségét javítja és megóvja a környezet minőségét.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ha biztosítja azoknak a természeti és egyéb erőforrásoknak a folytonosságát, azaz folyamatos rendelkezésre állását, amelyek a turizmus és a turizmus fejlődés alapját jelentik.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ha megteremti az egyensúlyt az </a:t>
            </a: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érintettek 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és az </a:t>
            </a: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érdekeltek 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érdekei között.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9919F-15B1-4D78-ADCB-CCAA5961B902}" type="slidenum">
              <a:rPr lang="hu-HU" smtClean="0"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967843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Hogyan valósulhat ez meg a turizmusban. Az ENSZ a Turizmus Globális Etikai kódexében 1999-ben lefektette a fenntartható turizmus alapelveit. Eszerint a fenntartható turizmussal szemben is  gazdasági, társadalmi és környezeti elvárások vannak</a:t>
            </a: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hu-HU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fenntartható turizmus fejlesztésének  a társadalmi haladás, a méltányos életkörülmények megteremtése érdekében biztosítani kell a gazdasági fejlődést és meg kell őriznie a környezeti feltételeket.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Ezek megvalósításában mind a </a:t>
            </a: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turizmus fejlesztése által érintetteknek, </a:t>
            </a:r>
            <a:r>
              <a:rPr lang="hu-HU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mind pedig az abban </a:t>
            </a: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érdekelteknek</a:t>
            </a:r>
            <a:r>
              <a:rPr lang="hu-HU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van felelőssége.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9919F-15B1-4D78-ADCB-CCAA5961B902}" type="slidenum">
              <a:rPr lang="hu-HU" smtClean="0"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668413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fenntartható fejlődés meghatározásának a lényege a szükségletek  kielégítése bizonyos módon. Ez pedig természetszerűleg fogyasztással jár. Az is  kiérthető a definícióból,  hogy </a:t>
            </a:r>
            <a:r>
              <a:rPr lang="hu-HU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fenntartható fejlődés érdekében a szükségletek kielégítésének felelősen átgondolt fogyasztással kereteket kell szabni. nyilvánvaló, hogy a korlátok nélküli fogyasztás nem vezethet fenntartható eredményekhez.  Ebből következik, hogy mind a fogyasztásnak, mind a termelésnek van felelőssége.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fenntartható turizmus megvalósulása tehát a turizmus </a:t>
            </a: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fenntartható fejlődésével érintettek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és a turizmus </a:t>
            </a: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fenntartható fejlődésében érdekeltek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együttes felelőssége. Érintettként a turisták felelős magatartása, átgondolt, felelős fogyasztása az alapja a fenntartható turizmus kialakulásának.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200" dirty="0"/>
              <a:t>Bár más-más helyzetben vannak, eltérőek az indítékaik és mások az elvárásaik, csak a turizmus fenntarthatósága révén tehetnek szert haszonra.</a:t>
            </a:r>
          </a:p>
          <a:p>
            <a:endParaRPr lang="hu-H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kormányzat 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feladata, hogy az egyéni érdekeket és célokat az intézményrendszerén keresztül hatékony irányítással, megfelelő szabályozó eszközökkel egyensúlyba hozza, és a fenntarthatóság felé terelje.. Csak a kormányok (nemzeti, regionális, helyi) rendelkeznek ennek lehetőségével.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u-H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u-H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9919F-15B1-4D78-ADCB-CCAA5961B902}" type="slidenum">
              <a:rPr lang="hu-HU" smtClean="0"/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817363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1200" dirty="0"/>
              <a:t>Tanári magyarázat:</a:t>
            </a:r>
          </a:p>
          <a:p>
            <a:endParaRPr lang="hu-HU" dirty="0"/>
          </a:p>
          <a:p>
            <a:r>
              <a:rPr lang="hu-HU" dirty="0"/>
              <a:t>Az ENSZ 2015ben  a korábbi </a:t>
            </a:r>
            <a:r>
              <a:rPr lang="hu-HU" dirty="0" err="1"/>
              <a:t>Milleniumi</a:t>
            </a:r>
            <a:r>
              <a:rPr lang="hu-HU" dirty="0"/>
              <a:t> Fenntartható Fejlesztési Céljait (MSDG) 2015-ben felülvizsgálta és 2030-ra lefektette a Fenntart</a:t>
            </a:r>
          </a:p>
          <a:p>
            <a:r>
              <a:rPr lang="hu-HU" dirty="0"/>
              <a:t>ható Fejlesztési Célokat.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solidFill>
                  <a:srgbClr val="46464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világ vezetői a </a:t>
            </a:r>
            <a:r>
              <a:rPr lang="hu-HU" sz="1800" dirty="0" err="1">
                <a:solidFill>
                  <a:srgbClr val="46464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new</a:t>
            </a:r>
            <a:r>
              <a:rPr lang="hu-HU" sz="1800" dirty="0">
                <a:solidFill>
                  <a:srgbClr val="46464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sz="1800" dirty="0" err="1">
                <a:solidFill>
                  <a:srgbClr val="46464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york</a:t>
            </a:r>
            <a:r>
              <a:rPr lang="hu-HU" sz="1800" dirty="0">
                <a:solidFill>
                  <a:srgbClr val="46464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hu-HU" sz="1800" dirty="0" err="1">
                <a:solidFill>
                  <a:srgbClr val="46464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iENSZ</a:t>
            </a:r>
            <a:r>
              <a:rPr lang="hu-HU" sz="1800" dirty="0">
                <a:solidFill>
                  <a:srgbClr val="46464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-csúcstalálkozón kinyilatkoztatták az elkötelezettségüket a szegénység megszüntetése, az igazságtalanság és a klímaváltozás elleni küzdelem mellett. Kialakítottak egy 2030-as keretrendszert, ami jobb jövőt jelenthet a Földnek, és az emberiségnek. </a:t>
            </a:r>
            <a:endParaRPr lang="hu-H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solidFill>
                  <a:srgbClr val="46464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Fenntartható Fejlődési Célokat (SDG) egyhangúan fogadta el mind a 193 ország. Összesen 17 célt tűztek ki  a fenntartható fejlődés érdekében. Ezek a célok a fejlődés új mércéjét jelentik, biztosítva, hogy senkit nem hagynak magára. A 17 cél közül </a:t>
            </a:r>
            <a:r>
              <a:rPr lang="hu-HU" sz="1800" dirty="0"/>
              <a:t>a 12. cél vonatkozik a fenntartható fogyasztás és termelés  (SCP – </a:t>
            </a:r>
            <a:r>
              <a:rPr lang="hu-HU" sz="1800" dirty="0" err="1"/>
              <a:t>Sustainable</a:t>
            </a:r>
            <a:r>
              <a:rPr lang="hu-HU" sz="1800" dirty="0"/>
              <a:t> </a:t>
            </a:r>
            <a:r>
              <a:rPr lang="hu-HU" sz="1800" dirty="0" err="1"/>
              <a:t>Consumption</a:t>
            </a:r>
            <a:r>
              <a:rPr lang="hu-HU" sz="1800" dirty="0"/>
              <a:t> and </a:t>
            </a:r>
            <a:r>
              <a:rPr lang="hu-HU" sz="1800" dirty="0" err="1"/>
              <a:t>Production</a:t>
            </a:r>
            <a:r>
              <a:rPr lang="hu-HU" sz="1800" dirty="0"/>
              <a:t>) megvalósítására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hu-HU" sz="180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solidFill>
                  <a:srgbClr val="46464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Ez a  2030-as fenntartható fejlődési keretrendszer mind a fejlődő, mind a fejlett országokat cselekvésre szólítja fel, ahogyan az embereket is, hogy véget vessenek a szegénységnek, kezeljék az egyenlőtlenségeket és megbirkózzanak a klímaváltozással 2030-ig.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hu-HU" sz="1800" dirty="0">
              <a:solidFill>
                <a:srgbClr val="46464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9919F-15B1-4D78-ADCB-CCAA5961B902}" type="slidenum">
              <a:rPr lang="hu-HU" smtClean="0"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331265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9919F-15B1-4D78-ADCB-CCAA5961B902}" type="slidenum">
              <a:rPr lang="hu-HU" smtClean="0"/>
              <a:t>10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69489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23878"/>
            <a:ext cx="9144000" cy="51754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241422"/>
            <a:ext cx="9144000" cy="43204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4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PRESENTATION HERE</a:t>
            </a:r>
            <a:endParaRPr lang="ko-KR" altLang="en-US" dirty="0"/>
          </a:p>
        </p:txBody>
      </p:sp>
      <p:pic>
        <p:nvPicPr>
          <p:cNvPr id="1027" name="Picture 3" descr="G:\002-KIMS BUSINESS\007-02-Googleslidesppt\02-GSppt-Contents-Kim\20170429\07-\item0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442" y="310690"/>
            <a:ext cx="6414918" cy="3254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 userDrawn="1"/>
        </p:nvGrpSpPr>
        <p:grpSpPr>
          <a:xfrm>
            <a:off x="2366" y="5048249"/>
            <a:ext cx="9141634" cy="105933"/>
            <a:chOff x="2267744" y="4865360"/>
            <a:chExt cx="8064896" cy="154663"/>
          </a:xfrm>
        </p:grpSpPr>
        <p:sp>
          <p:nvSpPr>
            <p:cNvPr id="2" name="Rectangle 1"/>
            <p:cNvSpPr/>
            <p:nvPr userDrawn="1"/>
          </p:nvSpPr>
          <p:spPr>
            <a:xfrm>
              <a:off x="2267744" y="4872209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771800" y="4872088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3275856" y="4870431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3779912" y="4870310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4283968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4788024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5292080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5796136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6300192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6804248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7308304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812360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8316416" y="4865481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8820472" y="4865360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>
            <a:xfrm>
              <a:off x="9324528" y="4871445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9828584" y="4871324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2571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798" y="1079005"/>
            <a:ext cx="3373328" cy="408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516216" y="1217153"/>
            <a:ext cx="1945465" cy="30051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grpSp>
        <p:nvGrpSpPr>
          <p:cNvPr id="30" name="Group 2">
            <a:extLst>
              <a:ext uri="{FF2B5EF4-FFF2-40B4-BE49-F238E27FC236}">
                <a16:creationId xmlns:a16="http://schemas.microsoft.com/office/drawing/2014/main" id="{8B87355E-D241-4F84-8E34-F12EFC8C5311}"/>
              </a:ext>
            </a:extLst>
          </p:cNvPr>
          <p:cNvGrpSpPr/>
          <p:nvPr userDrawn="1"/>
        </p:nvGrpSpPr>
        <p:grpSpPr>
          <a:xfrm>
            <a:off x="2366" y="5048249"/>
            <a:ext cx="9141634" cy="105933"/>
            <a:chOff x="2267744" y="4865360"/>
            <a:chExt cx="8064896" cy="154663"/>
          </a:xfrm>
        </p:grpSpPr>
        <p:sp>
          <p:nvSpPr>
            <p:cNvPr id="31" name="Rectangle 1">
              <a:extLst>
                <a:ext uri="{FF2B5EF4-FFF2-40B4-BE49-F238E27FC236}">
                  <a16:creationId xmlns:a16="http://schemas.microsoft.com/office/drawing/2014/main" id="{8A80B83A-8DB6-4419-B9E6-5F4B7AD8250B}"/>
                </a:ext>
              </a:extLst>
            </p:cNvPr>
            <p:cNvSpPr/>
            <p:nvPr userDrawn="1"/>
          </p:nvSpPr>
          <p:spPr>
            <a:xfrm>
              <a:off x="2267744" y="4872209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6">
              <a:extLst>
                <a:ext uri="{FF2B5EF4-FFF2-40B4-BE49-F238E27FC236}">
                  <a16:creationId xmlns:a16="http://schemas.microsoft.com/office/drawing/2014/main" id="{43C72C95-08A5-4AE8-AA2B-7F0F1D15237D}"/>
                </a:ext>
              </a:extLst>
            </p:cNvPr>
            <p:cNvSpPr/>
            <p:nvPr userDrawn="1"/>
          </p:nvSpPr>
          <p:spPr>
            <a:xfrm>
              <a:off x="2771800" y="4872088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7">
              <a:extLst>
                <a:ext uri="{FF2B5EF4-FFF2-40B4-BE49-F238E27FC236}">
                  <a16:creationId xmlns:a16="http://schemas.microsoft.com/office/drawing/2014/main" id="{F744013E-0792-4E51-B21F-CE2E88A9BDF0}"/>
                </a:ext>
              </a:extLst>
            </p:cNvPr>
            <p:cNvSpPr/>
            <p:nvPr userDrawn="1"/>
          </p:nvSpPr>
          <p:spPr>
            <a:xfrm>
              <a:off x="3275856" y="4870431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8">
              <a:extLst>
                <a:ext uri="{FF2B5EF4-FFF2-40B4-BE49-F238E27FC236}">
                  <a16:creationId xmlns:a16="http://schemas.microsoft.com/office/drawing/2014/main" id="{5048D8BC-6BEB-40DA-A91D-AE076BF3D670}"/>
                </a:ext>
              </a:extLst>
            </p:cNvPr>
            <p:cNvSpPr/>
            <p:nvPr userDrawn="1"/>
          </p:nvSpPr>
          <p:spPr>
            <a:xfrm>
              <a:off x="3779912" y="4870310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11">
              <a:extLst>
                <a:ext uri="{FF2B5EF4-FFF2-40B4-BE49-F238E27FC236}">
                  <a16:creationId xmlns:a16="http://schemas.microsoft.com/office/drawing/2014/main" id="{80C6D9FC-EAE8-4EFC-AD4C-7A54C93E55DE}"/>
                </a:ext>
              </a:extLst>
            </p:cNvPr>
            <p:cNvSpPr/>
            <p:nvPr userDrawn="1"/>
          </p:nvSpPr>
          <p:spPr>
            <a:xfrm>
              <a:off x="4283968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12">
              <a:extLst>
                <a:ext uri="{FF2B5EF4-FFF2-40B4-BE49-F238E27FC236}">
                  <a16:creationId xmlns:a16="http://schemas.microsoft.com/office/drawing/2014/main" id="{8CA4EF62-C0AE-487F-99C8-557E9C34CF58}"/>
                </a:ext>
              </a:extLst>
            </p:cNvPr>
            <p:cNvSpPr/>
            <p:nvPr userDrawn="1"/>
          </p:nvSpPr>
          <p:spPr>
            <a:xfrm>
              <a:off x="4788024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13">
              <a:extLst>
                <a:ext uri="{FF2B5EF4-FFF2-40B4-BE49-F238E27FC236}">
                  <a16:creationId xmlns:a16="http://schemas.microsoft.com/office/drawing/2014/main" id="{C99470B5-F69C-47A6-A008-A055BC5A021B}"/>
                </a:ext>
              </a:extLst>
            </p:cNvPr>
            <p:cNvSpPr/>
            <p:nvPr userDrawn="1"/>
          </p:nvSpPr>
          <p:spPr>
            <a:xfrm>
              <a:off x="5292080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14">
              <a:extLst>
                <a:ext uri="{FF2B5EF4-FFF2-40B4-BE49-F238E27FC236}">
                  <a16:creationId xmlns:a16="http://schemas.microsoft.com/office/drawing/2014/main" id="{0B0E86D1-5B0C-4381-A5AE-15D3B0AA4D84}"/>
                </a:ext>
              </a:extLst>
            </p:cNvPr>
            <p:cNvSpPr/>
            <p:nvPr userDrawn="1"/>
          </p:nvSpPr>
          <p:spPr>
            <a:xfrm>
              <a:off x="5796136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15">
              <a:extLst>
                <a:ext uri="{FF2B5EF4-FFF2-40B4-BE49-F238E27FC236}">
                  <a16:creationId xmlns:a16="http://schemas.microsoft.com/office/drawing/2014/main" id="{87B717A4-B04E-47EF-9C2D-21FC12E3AC70}"/>
                </a:ext>
              </a:extLst>
            </p:cNvPr>
            <p:cNvSpPr/>
            <p:nvPr userDrawn="1"/>
          </p:nvSpPr>
          <p:spPr>
            <a:xfrm>
              <a:off x="6300192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16">
              <a:extLst>
                <a:ext uri="{FF2B5EF4-FFF2-40B4-BE49-F238E27FC236}">
                  <a16:creationId xmlns:a16="http://schemas.microsoft.com/office/drawing/2014/main" id="{08993359-6EE8-4F9B-A1B6-07CADFE356A7}"/>
                </a:ext>
              </a:extLst>
            </p:cNvPr>
            <p:cNvSpPr/>
            <p:nvPr userDrawn="1"/>
          </p:nvSpPr>
          <p:spPr>
            <a:xfrm>
              <a:off x="6804248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17">
              <a:extLst>
                <a:ext uri="{FF2B5EF4-FFF2-40B4-BE49-F238E27FC236}">
                  <a16:creationId xmlns:a16="http://schemas.microsoft.com/office/drawing/2014/main" id="{28BBF0BD-20A1-4BE9-8F51-98ACCA87025F}"/>
                </a:ext>
              </a:extLst>
            </p:cNvPr>
            <p:cNvSpPr/>
            <p:nvPr userDrawn="1"/>
          </p:nvSpPr>
          <p:spPr>
            <a:xfrm>
              <a:off x="7308304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18">
              <a:extLst>
                <a:ext uri="{FF2B5EF4-FFF2-40B4-BE49-F238E27FC236}">
                  <a16:creationId xmlns:a16="http://schemas.microsoft.com/office/drawing/2014/main" id="{E5999C32-E7D0-45EA-9ED9-5C3EBEF6D1A2}"/>
                </a:ext>
              </a:extLst>
            </p:cNvPr>
            <p:cNvSpPr/>
            <p:nvPr userDrawn="1"/>
          </p:nvSpPr>
          <p:spPr>
            <a:xfrm>
              <a:off x="7812360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19">
              <a:extLst>
                <a:ext uri="{FF2B5EF4-FFF2-40B4-BE49-F238E27FC236}">
                  <a16:creationId xmlns:a16="http://schemas.microsoft.com/office/drawing/2014/main" id="{493FEA4D-D2EC-42FF-815F-E1C62644F9D6}"/>
                </a:ext>
              </a:extLst>
            </p:cNvPr>
            <p:cNvSpPr/>
            <p:nvPr userDrawn="1"/>
          </p:nvSpPr>
          <p:spPr>
            <a:xfrm>
              <a:off x="8316416" y="4865481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20">
              <a:extLst>
                <a:ext uri="{FF2B5EF4-FFF2-40B4-BE49-F238E27FC236}">
                  <a16:creationId xmlns:a16="http://schemas.microsoft.com/office/drawing/2014/main" id="{DD68CD7F-C635-4A31-91AE-B21DDAD2D667}"/>
                </a:ext>
              </a:extLst>
            </p:cNvPr>
            <p:cNvSpPr/>
            <p:nvPr userDrawn="1"/>
          </p:nvSpPr>
          <p:spPr>
            <a:xfrm>
              <a:off x="8820472" y="4865360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21">
              <a:extLst>
                <a:ext uri="{FF2B5EF4-FFF2-40B4-BE49-F238E27FC236}">
                  <a16:creationId xmlns:a16="http://schemas.microsoft.com/office/drawing/2014/main" id="{7EBF13E9-9DF3-4DA7-870E-B2463BDBB2FD}"/>
                </a:ext>
              </a:extLst>
            </p:cNvPr>
            <p:cNvSpPr/>
            <p:nvPr userDrawn="1"/>
          </p:nvSpPr>
          <p:spPr>
            <a:xfrm>
              <a:off x="9324528" y="4871445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22">
              <a:extLst>
                <a:ext uri="{FF2B5EF4-FFF2-40B4-BE49-F238E27FC236}">
                  <a16:creationId xmlns:a16="http://schemas.microsoft.com/office/drawing/2014/main" id="{DFA2D170-A948-4315-9FB0-2033E3DE34DA}"/>
                </a:ext>
              </a:extLst>
            </p:cNvPr>
            <p:cNvSpPr/>
            <p:nvPr userDrawn="1"/>
          </p:nvSpPr>
          <p:spPr>
            <a:xfrm>
              <a:off x="9828584" y="4871324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47361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>
            <a:off x="107504" y="123478"/>
            <a:ext cx="8928992" cy="4896544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95486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71550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755" y="1131590"/>
            <a:ext cx="3312368" cy="2943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1154419" y="1237310"/>
            <a:ext cx="3043041" cy="18420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7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171" y="1117462"/>
            <a:ext cx="3312368" cy="2943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4898835" y="1223182"/>
            <a:ext cx="3043041" cy="18420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636477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0" y="0"/>
            <a:ext cx="4572000" cy="171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4572000" y="1715444"/>
            <a:ext cx="4572000" cy="171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0" y="3433500"/>
            <a:ext cx="4572000" cy="171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713262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923928" y="0"/>
            <a:ext cx="5220072" cy="314781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11560" y="2787774"/>
            <a:ext cx="2880320" cy="20162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322640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9144000" cy="32918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360793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825253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그림 개체 틀 14">
            <a:extLst>
              <a:ext uri="{FF2B5EF4-FFF2-40B4-BE49-F238E27FC236}">
                <a16:creationId xmlns:a16="http://schemas.microsoft.com/office/drawing/2014/main" id="{9ECFE99B-B579-4A3C-A87A-75084AC09EE1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0" y="0"/>
            <a:ext cx="4499992" cy="2499742"/>
          </a:xfrm>
          <a:custGeom>
            <a:avLst/>
            <a:gdLst>
              <a:gd name="connsiteX0" fmla="*/ 0 w 4499992"/>
              <a:gd name="connsiteY0" fmla="*/ 0 h 2499742"/>
              <a:gd name="connsiteX1" fmla="*/ 4499992 w 4499992"/>
              <a:gd name="connsiteY1" fmla="*/ 0 h 2499742"/>
              <a:gd name="connsiteX2" fmla="*/ 4499992 w 4499992"/>
              <a:gd name="connsiteY2" fmla="*/ 1368152 h 2499742"/>
              <a:gd name="connsiteX3" fmla="*/ 3372247 w 4499992"/>
              <a:gd name="connsiteY3" fmla="*/ 1368152 h 2499742"/>
              <a:gd name="connsiteX4" fmla="*/ 3372247 w 4499992"/>
              <a:gd name="connsiteY4" fmla="*/ 2499742 h 2499742"/>
              <a:gd name="connsiteX5" fmla="*/ 0 w 4499992"/>
              <a:gd name="connsiteY5" fmla="*/ 2499742 h 2499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9992" h="2499742">
                <a:moveTo>
                  <a:pt x="0" y="0"/>
                </a:moveTo>
                <a:lnTo>
                  <a:pt x="4499992" y="0"/>
                </a:lnTo>
                <a:lnTo>
                  <a:pt x="4499992" y="1368152"/>
                </a:lnTo>
                <a:lnTo>
                  <a:pt x="3372247" y="1368152"/>
                </a:lnTo>
                <a:lnTo>
                  <a:pt x="3372247" y="2499742"/>
                </a:lnTo>
                <a:lnTo>
                  <a:pt x="0" y="249974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그림 개체 틀 13">
            <a:extLst>
              <a:ext uri="{FF2B5EF4-FFF2-40B4-BE49-F238E27FC236}">
                <a16:creationId xmlns:a16="http://schemas.microsoft.com/office/drawing/2014/main" id="{F4858D0D-29DA-4F26-AF18-C0DEB17ABC84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4644008" y="0"/>
            <a:ext cx="4499992" cy="2499742"/>
          </a:xfrm>
          <a:custGeom>
            <a:avLst/>
            <a:gdLst>
              <a:gd name="connsiteX0" fmla="*/ 0 w 4499992"/>
              <a:gd name="connsiteY0" fmla="*/ 0 h 2499742"/>
              <a:gd name="connsiteX1" fmla="*/ 4499992 w 4499992"/>
              <a:gd name="connsiteY1" fmla="*/ 0 h 2499742"/>
              <a:gd name="connsiteX2" fmla="*/ 4499992 w 4499992"/>
              <a:gd name="connsiteY2" fmla="*/ 2499742 h 2499742"/>
              <a:gd name="connsiteX3" fmla="*/ 1137667 w 4499992"/>
              <a:gd name="connsiteY3" fmla="*/ 2499742 h 2499742"/>
              <a:gd name="connsiteX4" fmla="*/ 1137667 w 4499992"/>
              <a:gd name="connsiteY4" fmla="*/ 1368152 h 2499742"/>
              <a:gd name="connsiteX5" fmla="*/ 0 w 4499992"/>
              <a:gd name="connsiteY5" fmla="*/ 1368152 h 2499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9992" h="2499742">
                <a:moveTo>
                  <a:pt x="0" y="0"/>
                </a:moveTo>
                <a:lnTo>
                  <a:pt x="4499992" y="0"/>
                </a:lnTo>
                <a:lnTo>
                  <a:pt x="4499992" y="2499742"/>
                </a:lnTo>
                <a:lnTo>
                  <a:pt x="1137667" y="2499742"/>
                </a:lnTo>
                <a:lnTo>
                  <a:pt x="1137667" y="1368152"/>
                </a:lnTo>
                <a:lnTo>
                  <a:pt x="0" y="136815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그림 개체 틀 12">
            <a:extLst>
              <a:ext uri="{FF2B5EF4-FFF2-40B4-BE49-F238E27FC236}">
                <a16:creationId xmlns:a16="http://schemas.microsoft.com/office/drawing/2014/main" id="{400095AA-D917-4540-B014-EEDB5478D0D8}"/>
              </a:ext>
            </a:extLst>
          </p:cNvPr>
          <p:cNvSpPr>
            <a:spLocks noGrp="1"/>
          </p:cNvSpPr>
          <p:nvPr>
            <p:ph type="pic" idx="16" hasCustomPrompt="1"/>
          </p:nvPr>
        </p:nvSpPr>
        <p:spPr>
          <a:xfrm>
            <a:off x="4644008" y="2643759"/>
            <a:ext cx="4499992" cy="2499742"/>
          </a:xfrm>
          <a:custGeom>
            <a:avLst/>
            <a:gdLst>
              <a:gd name="connsiteX0" fmla="*/ 1137667 w 4499992"/>
              <a:gd name="connsiteY0" fmla="*/ 0 h 2499742"/>
              <a:gd name="connsiteX1" fmla="*/ 4499992 w 4499992"/>
              <a:gd name="connsiteY1" fmla="*/ 0 h 2499742"/>
              <a:gd name="connsiteX2" fmla="*/ 4499992 w 4499992"/>
              <a:gd name="connsiteY2" fmla="*/ 2499742 h 2499742"/>
              <a:gd name="connsiteX3" fmla="*/ 0 w 4499992"/>
              <a:gd name="connsiteY3" fmla="*/ 2499742 h 2499742"/>
              <a:gd name="connsiteX4" fmla="*/ 0 w 4499992"/>
              <a:gd name="connsiteY4" fmla="*/ 1118616 h 2499742"/>
              <a:gd name="connsiteX5" fmla="*/ 1137667 w 4499992"/>
              <a:gd name="connsiteY5" fmla="*/ 1118616 h 2499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9992" h="2499742">
                <a:moveTo>
                  <a:pt x="1137667" y="0"/>
                </a:moveTo>
                <a:lnTo>
                  <a:pt x="4499992" y="0"/>
                </a:lnTo>
                <a:lnTo>
                  <a:pt x="4499992" y="2499742"/>
                </a:lnTo>
                <a:lnTo>
                  <a:pt x="0" y="2499742"/>
                </a:lnTo>
                <a:lnTo>
                  <a:pt x="0" y="1118616"/>
                </a:lnTo>
                <a:lnTo>
                  <a:pt x="1137667" y="111861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그림 개체 틀 15">
            <a:extLst>
              <a:ext uri="{FF2B5EF4-FFF2-40B4-BE49-F238E27FC236}">
                <a16:creationId xmlns:a16="http://schemas.microsoft.com/office/drawing/2014/main" id="{E797F658-C176-47C2-AEB4-F20B23921179}"/>
              </a:ext>
            </a:extLst>
          </p:cNvPr>
          <p:cNvSpPr>
            <a:spLocks noGrp="1"/>
          </p:cNvSpPr>
          <p:nvPr>
            <p:ph type="pic" idx="17" hasCustomPrompt="1"/>
          </p:nvPr>
        </p:nvSpPr>
        <p:spPr>
          <a:xfrm>
            <a:off x="0" y="2643759"/>
            <a:ext cx="4499992" cy="2499742"/>
          </a:xfrm>
          <a:custGeom>
            <a:avLst/>
            <a:gdLst>
              <a:gd name="connsiteX0" fmla="*/ 0 w 4499992"/>
              <a:gd name="connsiteY0" fmla="*/ 0 h 2499742"/>
              <a:gd name="connsiteX1" fmla="*/ 3372247 w 4499992"/>
              <a:gd name="connsiteY1" fmla="*/ 0 h 2499742"/>
              <a:gd name="connsiteX2" fmla="*/ 3372247 w 4499992"/>
              <a:gd name="connsiteY2" fmla="*/ 1118616 h 2499742"/>
              <a:gd name="connsiteX3" fmla="*/ 4499992 w 4499992"/>
              <a:gd name="connsiteY3" fmla="*/ 1118616 h 2499742"/>
              <a:gd name="connsiteX4" fmla="*/ 4499992 w 4499992"/>
              <a:gd name="connsiteY4" fmla="*/ 2499742 h 2499742"/>
              <a:gd name="connsiteX5" fmla="*/ 0 w 4499992"/>
              <a:gd name="connsiteY5" fmla="*/ 2499742 h 2499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9992" h="2499742">
                <a:moveTo>
                  <a:pt x="0" y="0"/>
                </a:moveTo>
                <a:lnTo>
                  <a:pt x="3372247" y="0"/>
                </a:lnTo>
                <a:lnTo>
                  <a:pt x="3372247" y="1118616"/>
                </a:lnTo>
                <a:lnTo>
                  <a:pt x="4499992" y="1118616"/>
                </a:lnTo>
                <a:lnTo>
                  <a:pt x="4499992" y="2499742"/>
                </a:lnTo>
                <a:lnTo>
                  <a:pt x="0" y="249974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545504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491880" y="2571750"/>
            <a:ext cx="2160240" cy="25717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652120" y="2571750"/>
            <a:ext cx="349188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0" y="2561481"/>
            <a:ext cx="1740797" cy="12961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1739834" y="2561481"/>
            <a:ext cx="1752046" cy="12961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0" y="3857625"/>
            <a:ext cx="3491880" cy="12961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0" y="0"/>
            <a:ext cx="4572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8" hasCustomPrompt="1"/>
          </p:nvPr>
        </p:nvSpPr>
        <p:spPr>
          <a:xfrm>
            <a:off x="4572000" y="0"/>
            <a:ext cx="4572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342147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0" y="1347614"/>
            <a:ext cx="9144000" cy="2448272"/>
            <a:chOff x="0" y="1347614"/>
            <a:chExt cx="9144000" cy="2448272"/>
          </a:xfrm>
          <a:solidFill>
            <a:srgbClr val="649941">
              <a:alpha val="85000"/>
            </a:srgbClr>
          </a:solidFill>
        </p:grpSpPr>
        <p:sp>
          <p:nvSpPr>
            <p:cNvPr id="2" name="Rectangle 1"/>
            <p:cNvSpPr/>
            <p:nvPr userDrawn="1"/>
          </p:nvSpPr>
          <p:spPr>
            <a:xfrm>
              <a:off x="0" y="1347614"/>
              <a:ext cx="9144000" cy="2448272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/>
            <p:cNvSpPr/>
            <p:nvPr userDrawn="1"/>
          </p:nvSpPr>
          <p:spPr>
            <a:xfrm>
              <a:off x="0" y="1923678"/>
              <a:ext cx="9144000" cy="12241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263027" y="2155604"/>
            <a:ext cx="4880973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263027" y="2629180"/>
            <a:ext cx="4880973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2267744" y="0"/>
            <a:ext cx="4608512" cy="5143500"/>
            <a:chOff x="0" y="1347614"/>
            <a:chExt cx="9144000" cy="2448272"/>
          </a:xfrm>
          <a:solidFill>
            <a:srgbClr val="649941">
              <a:alpha val="85000"/>
            </a:srgbClr>
          </a:solidFill>
        </p:grpSpPr>
        <p:sp>
          <p:nvSpPr>
            <p:cNvPr id="6" name="Rectangle 5"/>
            <p:cNvSpPr/>
            <p:nvPr userDrawn="1"/>
          </p:nvSpPr>
          <p:spPr>
            <a:xfrm>
              <a:off x="0" y="1347614"/>
              <a:ext cx="9144000" cy="2448272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286000" y="1347614"/>
              <a:ext cx="4572000" cy="24482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363838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393990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G:\002-KIMS BUSINESS\007-02-Googleslidesppt\02-GSppt-Contents-Kim\20170429\07-\item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162"/>
            <a:ext cx="2527764" cy="2527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23" name="Group 2">
            <a:extLst>
              <a:ext uri="{FF2B5EF4-FFF2-40B4-BE49-F238E27FC236}">
                <a16:creationId xmlns:a16="http://schemas.microsoft.com/office/drawing/2014/main" id="{75A1F0C8-ADE8-49C0-9621-BADA30C5AA62}"/>
              </a:ext>
            </a:extLst>
          </p:cNvPr>
          <p:cNvGrpSpPr/>
          <p:nvPr userDrawn="1"/>
        </p:nvGrpSpPr>
        <p:grpSpPr>
          <a:xfrm>
            <a:off x="2366" y="5048249"/>
            <a:ext cx="9141634" cy="105933"/>
            <a:chOff x="2267744" y="4865360"/>
            <a:chExt cx="8064896" cy="154663"/>
          </a:xfrm>
        </p:grpSpPr>
        <p:sp>
          <p:nvSpPr>
            <p:cNvPr id="24" name="Rectangle 1">
              <a:extLst>
                <a:ext uri="{FF2B5EF4-FFF2-40B4-BE49-F238E27FC236}">
                  <a16:creationId xmlns:a16="http://schemas.microsoft.com/office/drawing/2014/main" id="{F8E22D68-A56D-46FD-BC42-93B4EAE80021}"/>
                </a:ext>
              </a:extLst>
            </p:cNvPr>
            <p:cNvSpPr/>
            <p:nvPr userDrawn="1"/>
          </p:nvSpPr>
          <p:spPr>
            <a:xfrm>
              <a:off x="2267744" y="4872209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6">
              <a:extLst>
                <a:ext uri="{FF2B5EF4-FFF2-40B4-BE49-F238E27FC236}">
                  <a16:creationId xmlns:a16="http://schemas.microsoft.com/office/drawing/2014/main" id="{8D24A598-D874-4C08-BEA7-301F153CADDB}"/>
                </a:ext>
              </a:extLst>
            </p:cNvPr>
            <p:cNvSpPr/>
            <p:nvPr userDrawn="1"/>
          </p:nvSpPr>
          <p:spPr>
            <a:xfrm>
              <a:off x="2771800" y="4872088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7">
              <a:extLst>
                <a:ext uri="{FF2B5EF4-FFF2-40B4-BE49-F238E27FC236}">
                  <a16:creationId xmlns:a16="http://schemas.microsoft.com/office/drawing/2014/main" id="{53A13DC6-0EDF-4A8E-8E4D-81768F1DF80B}"/>
                </a:ext>
              </a:extLst>
            </p:cNvPr>
            <p:cNvSpPr/>
            <p:nvPr userDrawn="1"/>
          </p:nvSpPr>
          <p:spPr>
            <a:xfrm>
              <a:off x="3275856" y="4870431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8">
              <a:extLst>
                <a:ext uri="{FF2B5EF4-FFF2-40B4-BE49-F238E27FC236}">
                  <a16:creationId xmlns:a16="http://schemas.microsoft.com/office/drawing/2014/main" id="{F2E441BD-7BE9-4A75-9DB5-735EC46026C2}"/>
                </a:ext>
              </a:extLst>
            </p:cNvPr>
            <p:cNvSpPr/>
            <p:nvPr userDrawn="1"/>
          </p:nvSpPr>
          <p:spPr>
            <a:xfrm>
              <a:off x="3779912" y="4870310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11">
              <a:extLst>
                <a:ext uri="{FF2B5EF4-FFF2-40B4-BE49-F238E27FC236}">
                  <a16:creationId xmlns:a16="http://schemas.microsoft.com/office/drawing/2014/main" id="{C0BF37B3-A371-4645-A8AB-6294FA0012B1}"/>
                </a:ext>
              </a:extLst>
            </p:cNvPr>
            <p:cNvSpPr/>
            <p:nvPr userDrawn="1"/>
          </p:nvSpPr>
          <p:spPr>
            <a:xfrm>
              <a:off x="4283968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12">
              <a:extLst>
                <a:ext uri="{FF2B5EF4-FFF2-40B4-BE49-F238E27FC236}">
                  <a16:creationId xmlns:a16="http://schemas.microsoft.com/office/drawing/2014/main" id="{D1F581C4-49C2-4733-8878-B70E3BB3F716}"/>
                </a:ext>
              </a:extLst>
            </p:cNvPr>
            <p:cNvSpPr/>
            <p:nvPr userDrawn="1"/>
          </p:nvSpPr>
          <p:spPr>
            <a:xfrm>
              <a:off x="4788024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562264D-B2F2-4788-B47F-5919F0A03323}"/>
                </a:ext>
              </a:extLst>
            </p:cNvPr>
            <p:cNvSpPr/>
            <p:nvPr userDrawn="1"/>
          </p:nvSpPr>
          <p:spPr>
            <a:xfrm>
              <a:off x="5292080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1D2413AA-E9C9-4063-A40F-31C3653DDF8F}"/>
                </a:ext>
              </a:extLst>
            </p:cNvPr>
            <p:cNvSpPr/>
            <p:nvPr userDrawn="1"/>
          </p:nvSpPr>
          <p:spPr>
            <a:xfrm>
              <a:off x="5796136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15">
              <a:extLst>
                <a:ext uri="{FF2B5EF4-FFF2-40B4-BE49-F238E27FC236}">
                  <a16:creationId xmlns:a16="http://schemas.microsoft.com/office/drawing/2014/main" id="{98EE8A88-944E-4EAF-802A-76F8CA0050AD}"/>
                </a:ext>
              </a:extLst>
            </p:cNvPr>
            <p:cNvSpPr/>
            <p:nvPr userDrawn="1"/>
          </p:nvSpPr>
          <p:spPr>
            <a:xfrm>
              <a:off x="6300192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16">
              <a:extLst>
                <a:ext uri="{FF2B5EF4-FFF2-40B4-BE49-F238E27FC236}">
                  <a16:creationId xmlns:a16="http://schemas.microsoft.com/office/drawing/2014/main" id="{0A2BE1D3-6B9D-4BA7-AAC7-928A6AA44D80}"/>
                </a:ext>
              </a:extLst>
            </p:cNvPr>
            <p:cNvSpPr/>
            <p:nvPr userDrawn="1"/>
          </p:nvSpPr>
          <p:spPr>
            <a:xfrm>
              <a:off x="6804248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17">
              <a:extLst>
                <a:ext uri="{FF2B5EF4-FFF2-40B4-BE49-F238E27FC236}">
                  <a16:creationId xmlns:a16="http://schemas.microsoft.com/office/drawing/2014/main" id="{576E8FCF-68A2-4B49-93A1-8F3AE723DA83}"/>
                </a:ext>
              </a:extLst>
            </p:cNvPr>
            <p:cNvSpPr/>
            <p:nvPr userDrawn="1"/>
          </p:nvSpPr>
          <p:spPr>
            <a:xfrm>
              <a:off x="7308304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18">
              <a:extLst>
                <a:ext uri="{FF2B5EF4-FFF2-40B4-BE49-F238E27FC236}">
                  <a16:creationId xmlns:a16="http://schemas.microsoft.com/office/drawing/2014/main" id="{E38FF078-492E-46D5-B6EE-4FF39A801B41}"/>
                </a:ext>
              </a:extLst>
            </p:cNvPr>
            <p:cNvSpPr/>
            <p:nvPr userDrawn="1"/>
          </p:nvSpPr>
          <p:spPr>
            <a:xfrm>
              <a:off x="7812360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19">
              <a:extLst>
                <a:ext uri="{FF2B5EF4-FFF2-40B4-BE49-F238E27FC236}">
                  <a16:creationId xmlns:a16="http://schemas.microsoft.com/office/drawing/2014/main" id="{CE554615-93B8-4E75-BBD0-67603689B6A1}"/>
                </a:ext>
              </a:extLst>
            </p:cNvPr>
            <p:cNvSpPr/>
            <p:nvPr userDrawn="1"/>
          </p:nvSpPr>
          <p:spPr>
            <a:xfrm>
              <a:off x="8316416" y="4865481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20">
              <a:extLst>
                <a:ext uri="{FF2B5EF4-FFF2-40B4-BE49-F238E27FC236}">
                  <a16:creationId xmlns:a16="http://schemas.microsoft.com/office/drawing/2014/main" id="{AC36994E-976C-4B08-8784-AAC20FDF60E3}"/>
                </a:ext>
              </a:extLst>
            </p:cNvPr>
            <p:cNvSpPr/>
            <p:nvPr userDrawn="1"/>
          </p:nvSpPr>
          <p:spPr>
            <a:xfrm>
              <a:off x="8820472" y="4865360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21">
              <a:extLst>
                <a:ext uri="{FF2B5EF4-FFF2-40B4-BE49-F238E27FC236}">
                  <a16:creationId xmlns:a16="http://schemas.microsoft.com/office/drawing/2014/main" id="{7EEBE4CE-D8B6-495B-ACCE-C188E8DF4878}"/>
                </a:ext>
              </a:extLst>
            </p:cNvPr>
            <p:cNvSpPr/>
            <p:nvPr userDrawn="1"/>
          </p:nvSpPr>
          <p:spPr>
            <a:xfrm>
              <a:off x="9324528" y="4871445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22">
              <a:extLst>
                <a:ext uri="{FF2B5EF4-FFF2-40B4-BE49-F238E27FC236}">
                  <a16:creationId xmlns:a16="http://schemas.microsoft.com/office/drawing/2014/main" id="{FD50BD70-C637-458B-8952-261DED7CC717}"/>
                </a:ext>
              </a:extLst>
            </p:cNvPr>
            <p:cNvSpPr/>
            <p:nvPr userDrawn="1"/>
          </p:nvSpPr>
          <p:spPr>
            <a:xfrm>
              <a:off x="9828584" y="4871324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21325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gradFill>
          <a:gsLst>
            <a:gs pos="0">
              <a:schemeClr val="bg1"/>
            </a:gs>
            <a:gs pos="100000">
              <a:schemeClr val="accent1">
                <a:tint val="23500"/>
                <a:satMod val="160000"/>
                <a:alpha val="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224985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>
            <a:off x="107504" y="123478"/>
            <a:ext cx="8928992" cy="4896544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95486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71550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511706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107504" y="1131590"/>
            <a:ext cx="8928992" cy="388843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040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83568" y="1335357"/>
            <a:ext cx="1296144" cy="101159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83568" y="2527876"/>
            <a:ext cx="1296144" cy="101159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83568" y="3720395"/>
            <a:ext cx="1296144" cy="101159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7" name="Rectangle 26"/>
          <p:cNvSpPr/>
          <p:nvPr userDrawn="1"/>
        </p:nvSpPr>
        <p:spPr>
          <a:xfrm>
            <a:off x="2166260" y="1335357"/>
            <a:ext cx="6977740" cy="1011600"/>
          </a:xfrm>
          <a:prstGeom prst="rect">
            <a:avLst/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Rectangle 27"/>
          <p:cNvSpPr/>
          <p:nvPr userDrawn="1"/>
        </p:nvSpPr>
        <p:spPr>
          <a:xfrm>
            <a:off x="2166260" y="2527876"/>
            <a:ext cx="6977740" cy="1011600"/>
          </a:xfrm>
          <a:prstGeom prst="rect">
            <a:avLst/>
          </a:prstGeom>
          <a:solidFill>
            <a:schemeClr val="accent2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Rectangle 28"/>
          <p:cNvSpPr/>
          <p:nvPr userDrawn="1"/>
        </p:nvSpPr>
        <p:spPr>
          <a:xfrm>
            <a:off x="2166260" y="3720395"/>
            <a:ext cx="6977740" cy="1011600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Rectangle 29"/>
          <p:cNvSpPr/>
          <p:nvPr userDrawn="1"/>
        </p:nvSpPr>
        <p:spPr>
          <a:xfrm>
            <a:off x="0" y="1335357"/>
            <a:ext cx="511906" cy="101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Rectangle 30"/>
          <p:cNvSpPr/>
          <p:nvPr userDrawn="1"/>
        </p:nvSpPr>
        <p:spPr>
          <a:xfrm>
            <a:off x="0" y="2527876"/>
            <a:ext cx="511906" cy="1011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Rectangle 31"/>
          <p:cNvSpPr/>
          <p:nvPr userDrawn="1"/>
        </p:nvSpPr>
        <p:spPr>
          <a:xfrm>
            <a:off x="0" y="3720395"/>
            <a:ext cx="511906" cy="1011600"/>
          </a:xfrm>
          <a:prstGeom prst="rect">
            <a:avLst/>
          </a:prstGeom>
          <a:solidFill>
            <a:schemeClr val="accent3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3" name="Group 2">
            <a:extLst>
              <a:ext uri="{FF2B5EF4-FFF2-40B4-BE49-F238E27FC236}">
                <a16:creationId xmlns:a16="http://schemas.microsoft.com/office/drawing/2014/main" id="{6E3CB9E0-2383-4255-9EF1-8268A614EEEE}"/>
              </a:ext>
            </a:extLst>
          </p:cNvPr>
          <p:cNvGrpSpPr/>
          <p:nvPr userDrawn="1"/>
        </p:nvGrpSpPr>
        <p:grpSpPr>
          <a:xfrm>
            <a:off x="2366" y="5048249"/>
            <a:ext cx="9141634" cy="105933"/>
            <a:chOff x="2267744" y="4865360"/>
            <a:chExt cx="8064896" cy="154663"/>
          </a:xfrm>
        </p:grpSpPr>
        <p:sp>
          <p:nvSpPr>
            <p:cNvPr id="34" name="Rectangle 1">
              <a:extLst>
                <a:ext uri="{FF2B5EF4-FFF2-40B4-BE49-F238E27FC236}">
                  <a16:creationId xmlns:a16="http://schemas.microsoft.com/office/drawing/2014/main" id="{4B0CF6BD-3392-4544-A141-29F47B1CE57E}"/>
                </a:ext>
              </a:extLst>
            </p:cNvPr>
            <p:cNvSpPr/>
            <p:nvPr userDrawn="1"/>
          </p:nvSpPr>
          <p:spPr>
            <a:xfrm>
              <a:off x="2267744" y="4872209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Rectangle 6">
              <a:extLst>
                <a:ext uri="{FF2B5EF4-FFF2-40B4-BE49-F238E27FC236}">
                  <a16:creationId xmlns:a16="http://schemas.microsoft.com/office/drawing/2014/main" id="{622324D8-4779-4A27-9B32-A15B60CA1E3F}"/>
                </a:ext>
              </a:extLst>
            </p:cNvPr>
            <p:cNvSpPr/>
            <p:nvPr userDrawn="1"/>
          </p:nvSpPr>
          <p:spPr>
            <a:xfrm>
              <a:off x="2771800" y="4872088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7">
              <a:extLst>
                <a:ext uri="{FF2B5EF4-FFF2-40B4-BE49-F238E27FC236}">
                  <a16:creationId xmlns:a16="http://schemas.microsoft.com/office/drawing/2014/main" id="{70D2B963-189F-4326-8718-BF324BCA16CC}"/>
                </a:ext>
              </a:extLst>
            </p:cNvPr>
            <p:cNvSpPr/>
            <p:nvPr userDrawn="1"/>
          </p:nvSpPr>
          <p:spPr>
            <a:xfrm>
              <a:off x="3275856" y="4870431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8">
              <a:extLst>
                <a:ext uri="{FF2B5EF4-FFF2-40B4-BE49-F238E27FC236}">
                  <a16:creationId xmlns:a16="http://schemas.microsoft.com/office/drawing/2014/main" id="{7759F427-4CFF-402D-BAC9-E6272942E259}"/>
                </a:ext>
              </a:extLst>
            </p:cNvPr>
            <p:cNvSpPr/>
            <p:nvPr userDrawn="1"/>
          </p:nvSpPr>
          <p:spPr>
            <a:xfrm>
              <a:off x="3779912" y="4870310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11">
              <a:extLst>
                <a:ext uri="{FF2B5EF4-FFF2-40B4-BE49-F238E27FC236}">
                  <a16:creationId xmlns:a16="http://schemas.microsoft.com/office/drawing/2014/main" id="{21B2D139-E4A6-4AA1-9E91-EB0C320C9588}"/>
                </a:ext>
              </a:extLst>
            </p:cNvPr>
            <p:cNvSpPr/>
            <p:nvPr userDrawn="1"/>
          </p:nvSpPr>
          <p:spPr>
            <a:xfrm>
              <a:off x="4283968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12">
              <a:extLst>
                <a:ext uri="{FF2B5EF4-FFF2-40B4-BE49-F238E27FC236}">
                  <a16:creationId xmlns:a16="http://schemas.microsoft.com/office/drawing/2014/main" id="{E22D69FE-AEE2-458A-BB65-4421D40B3C1E}"/>
                </a:ext>
              </a:extLst>
            </p:cNvPr>
            <p:cNvSpPr/>
            <p:nvPr userDrawn="1"/>
          </p:nvSpPr>
          <p:spPr>
            <a:xfrm>
              <a:off x="4788024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13">
              <a:extLst>
                <a:ext uri="{FF2B5EF4-FFF2-40B4-BE49-F238E27FC236}">
                  <a16:creationId xmlns:a16="http://schemas.microsoft.com/office/drawing/2014/main" id="{3E9B7D25-0B74-47AD-A341-CC17CE7D3CF2}"/>
                </a:ext>
              </a:extLst>
            </p:cNvPr>
            <p:cNvSpPr/>
            <p:nvPr userDrawn="1"/>
          </p:nvSpPr>
          <p:spPr>
            <a:xfrm>
              <a:off x="5292080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14">
              <a:extLst>
                <a:ext uri="{FF2B5EF4-FFF2-40B4-BE49-F238E27FC236}">
                  <a16:creationId xmlns:a16="http://schemas.microsoft.com/office/drawing/2014/main" id="{18243A91-A937-4727-AA0C-64F7155E171A}"/>
                </a:ext>
              </a:extLst>
            </p:cNvPr>
            <p:cNvSpPr/>
            <p:nvPr userDrawn="1"/>
          </p:nvSpPr>
          <p:spPr>
            <a:xfrm>
              <a:off x="5796136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15">
              <a:extLst>
                <a:ext uri="{FF2B5EF4-FFF2-40B4-BE49-F238E27FC236}">
                  <a16:creationId xmlns:a16="http://schemas.microsoft.com/office/drawing/2014/main" id="{DB98DEF8-FADC-4903-9196-0628B7FF4D70}"/>
                </a:ext>
              </a:extLst>
            </p:cNvPr>
            <p:cNvSpPr/>
            <p:nvPr userDrawn="1"/>
          </p:nvSpPr>
          <p:spPr>
            <a:xfrm>
              <a:off x="6300192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16">
              <a:extLst>
                <a:ext uri="{FF2B5EF4-FFF2-40B4-BE49-F238E27FC236}">
                  <a16:creationId xmlns:a16="http://schemas.microsoft.com/office/drawing/2014/main" id="{476076CE-F29A-4765-BAB5-55EF8812AA28}"/>
                </a:ext>
              </a:extLst>
            </p:cNvPr>
            <p:cNvSpPr/>
            <p:nvPr userDrawn="1"/>
          </p:nvSpPr>
          <p:spPr>
            <a:xfrm>
              <a:off x="6804248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17">
              <a:extLst>
                <a:ext uri="{FF2B5EF4-FFF2-40B4-BE49-F238E27FC236}">
                  <a16:creationId xmlns:a16="http://schemas.microsoft.com/office/drawing/2014/main" id="{7564AFBA-D0EF-48DA-A6B6-20BBAB6A51EF}"/>
                </a:ext>
              </a:extLst>
            </p:cNvPr>
            <p:cNvSpPr/>
            <p:nvPr userDrawn="1"/>
          </p:nvSpPr>
          <p:spPr>
            <a:xfrm>
              <a:off x="7308304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18">
              <a:extLst>
                <a:ext uri="{FF2B5EF4-FFF2-40B4-BE49-F238E27FC236}">
                  <a16:creationId xmlns:a16="http://schemas.microsoft.com/office/drawing/2014/main" id="{95C98BE3-6F7D-4D6D-A2E6-A7DCB674C51A}"/>
                </a:ext>
              </a:extLst>
            </p:cNvPr>
            <p:cNvSpPr/>
            <p:nvPr userDrawn="1"/>
          </p:nvSpPr>
          <p:spPr>
            <a:xfrm>
              <a:off x="7812360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19">
              <a:extLst>
                <a:ext uri="{FF2B5EF4-FFF2-40B4-BE49-F238E27FC236}">
                  <a16:creationId xmlns:a16="http://schemas.microsoft.com/office/drawing/2014/main" id="{9654DC83-FBA6-4C1B-8A2E-CCDCC688FEE7}"/>
                </a:ext>
              </a:extLst>
            </p:cNvPr>
            <p:cNvSpPr/>
            <p:nvPr userDrawn="1"/>
          </p:nvSpPr>
          <p:spPr>
            <a:xfrm>
              <a:off x="8316416" y="4865481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20">
              <a:extLst>
                <a:ext uri="{FF2B5EF4-FFF2-40B4-BE49-F238E27FC236}">
                  <a16:creationId xmlns:a16="http://schemas.microsoft.com/office/drawing/2014/main" id="{09B23FBB-894F-4244-A484-4FA3442C3C2D}"/>
                </a:ext>
              </a:extLst>
            </p:cNvPr>
            <p:cNvSpPr/>
            <p:nvPr userDrawn="1"/>
          </p:nvSpPr>
          <p:spPr>
            <a:xfrm>
              <a:off x="8820472" y="4865360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21">
              <a:extLst>
                <a:ext uri="{FF2B5EF4-FFF2-40B4-BE49-F238E27FC236}">
                  <a16:creationId xmlns:a16="http://schemas.microsoft.com/office/drawing/2014/main" id="{04F25DA4-74DC-4F1B-9ACF-4FA301DEEDD5}"/>
                </a:ext>
              </a:extLst>
            </p:cNvPr>
            <p:cNvSpPr/>
            <p:nvPr userDrawn="1"/>
          </p:nvSpPr>
          <p:spPr>
            <a:xfrm>
              <a:off x="9324528" y="4871445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22">
              <a:extLst>
                <a:ext uri="{FF2B5EF4-FFF2-40B4-BE49-F238E27FC236}">
                  <a16:creationId xmlns:a16="http://schemas.microsoft.com/office/drawing/2014/main" id="{47C35BF7-5E1C-4341-8835-40B8D75CE509}"/>
                </a:ext>
              </a:extLst>
            </p:cNvPr>
            <p:cNvSpPr/>
            <p:nvPr userDrawn="1"/>
          </p:nvSpPr>
          <p:spPr>
            <a:xfrm>
              <a:off x="9828584" y="4871324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tagon 6"/>
          <p:cNvSpPr/>
          <p:nvPr userDrawn="1"/>
        </p:nvSpPr>
        <p:spPr>
          <a:xfrm>
            <a:off x="3563888" y="1459377"/>
            <a:ext cx="3312127" cy="360000"/>
          </a:xfrm>
          <a:prstGeom prst="homePlate">
            <a:avLst>
              <a:gd name="adj" fmla="val 58282"/>
            </a:avLst>
          </a:prstGeom>
          <a:solidFill>
            <a:schemeClr val="accent4">
              <a:lumMod val="60000"/>
              <a:lumOff val="4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Pentagon 7"/>
          <p:cNvSpPr/>
          <p:nvPr userDrawn="1"/>
        </p:nvSpPr>
        <p:spPr>
          <a:xfrm>
            <a:off x="3563888" y="1963541"/>
            <a:ext cx="3672128" cy="360000"/>
          </a:xfrm>
          <a:prstGeom prst="homePlate">
            <a:avLst>
              <a:gd name="adj" fmla="val 58282"/>
            </a:avLst>
          </a:prstGeom>
          <a:solidFill>
            <a:schemeClr val="accent3">
              <a:lumMod val="60000"/>
              <a:lumOff val="4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Pentagon 8"/>
          <p:cNvSpPr/>
          <p:nvPr userDrawn="1"/>
        </p:nvSpPr>
        <p:spPr>
          <a:xfrm>
            <a:off x="3563888" y="2467705"/>
            <a:ext cx="4032128" cy="360000"/>
          </a:xfrm>
          <a:prstGeom prst="homePlate">
            <a:avLst>
              <a:gd name="adj" fmla="val 58282"/>
            </a:avLst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Pentagon 11"/>
          <p:cNvSpPr/>
          <p:nvPr userDrawn="1"/>
        </p:nvSpPr>
        <p:spPr>
          <a:xfrm>
            <a:off x="3563888" y="2947558"/>
            <a:ext cx="4392128" cy="360000"/>
          </a:xfrm>
          <a:prstGeom prst="homePlate">
            <a:avLst>
              <a:gd name="adj" fmla="val 58282"/>
            </a:avLst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1140705"/>
            <a:ext cx="5218080" cy="265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021006" y="1483269"/>
            <a:ext cx="2501783" cy="18494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grpSp>
        <p:nvGrpSpPr>
          <p:cNvPr id="30" name="Group 2">
            <a:extLst>
              <a:ext uri="{FF2B5EF4-FFF2-40B4-BE49-F238E27FC236}">
                <a16:creationId xmlns:a16="http://schemas.microsoft.com/office/drawing/2014/main" id="{C13A72D2-F464-40AB-BCA5-8F0F28F9501E}"/>
              </a:ext>
            </a:extLst>
          </p:cNvPr>
          <p:cNvGrpSpPr/>
          <p:nvPr userDrawn="1"/>
        </p:nvGrpSpPr>
        <p:grpSpPr>
          <a:xfrm>
            <a:off x="2366" y="5048249"/>
            <a:ext cx="9141634" cy="105933"/>
            <a:chOff x="2267744" y="4865360"/>
            <a:chExt cx="8064896" cy="154663"/>
          </a:xfrm>
        </p:grpSpPr>
        <p:sp>
          <p:nvSpPr>
            <p:cNvPr id="31" name="Rectangle 1">
              <a:extLst>
                <a:ext uri="{FF2B5EF4-FFF2-40B4-BE49-F238E27FC236}">
                  <a16:creationId xmlns:a16="http://schemas.microsoft.com/office/drawing/2014/main" id="{438FFFA1-D809-4F75-91E8-41D5DE88B0CA}"/>
                </a:ext>
              </a:extLst>
            </p:cNvPr>
            <p:cNvSpPr/>
            <p:nvPr userDrawn="1"/>
          </p:nvSpPr>
          <p:spPr>
            <a:xfrm>
              <a:off x="2267744" y="4872209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6">
              <a:extLst>
                <a:ext uri="{FF2B5EF4-FFF2-40B4-BE49-F238E27FC236}">
                  <a16:creationId xmlns:a16="http://schemas.microsoft.com/office/drawing/2014/main" id="{6E9E44BF-838A-43E0-8C09-A63C02F7A596}"/>
                </a:ext>
              </a:extLst>
            </p:cNvPr>
            <p:cNvSpPr/>
            <p:nvPr userDrawn="1"/>
          </p:nvSpPr>
          <p:spPr>
            <a:xfrm>
              <a:off x="2771800" y="4872088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7">
              <a:extLst>
                <a:ext uri="{FF2B5EF4-FFF2-40B4-BE49-F238E27FC236}">
                  <a16:creationId xmlns:a16="http://schemas.microsoft.com/office/drawing/2014/main" id="{A0F4344E-487C-4B76-A89D-090E9073C6F4}"/>
                </a:ext>
              </a:extLst>
            </p:cNvPr>
            <p:cNvSpPr/>
            <p:nvPr userDrawn="1"/>
          </p:nvSpPr>
          <p:spPr>
            <a:xfrm>
              <a:off x="3275856" y="4870431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8">
              <a:extLst>
                <a:ext uri="{FF2B5EF4-FFF2-40B4-BE49-F238E27FC236}">
                  <a16:creationId xmlns:a16="http://schemas.microsoft.com/office/drawing/2014/main" id="{49C60A68-D099-48B9-9B3C-CA487F566FFB}"/>
                </a:ext>
              </a:extLst>
            </p:cNvPr>
            <p:cNvSpPr/>
            <p:nvPr userDrawn="1"/>
          </p:nvSpPr>
          <p:spPr>
            <a:xfrm>
              <a:off x="3779912" y="4870310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11">
              <a:extLst>
                <a:ext uri="{FF2B5EF4-FFF2-40B4-BE49-F238E27FC236}">
                  <a16:creationId xmlns:a16="http://schemas.microsoft.com/office/drawing/2014/main" id="{1E673706-38E3-4D83-B2E4-D892E800DBB5}"/>
                </a:ext>
              </a:extLst>
            </p:cNvPr>
            <p:cNvSpPr/>
            <p:nvPr userDrawn="1"/>
          </p:nvSpPr>
          <p:spPr>
            <a:xfrm>
              <a:off x="4283968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12">
              <a:extLst>
                <a:ext uri="{FF2B5EF4-FFF2-40B4-BE49-F238E27FC236}">
                  <a16:creationId xmlns:a16="http://schemas.microsoft.com/office/drawing/2014/main" id="{B2B00D80-B95E-42E5-9669-A63EE75AB1E6}"/>
                </a:ext>
              </a:extLst>
            </p:cNvPr>
            <p:cNvSpPr/>
            <p:nvPr userDrawn="1"/>
          </p:nvSpPr>
          <p:spPr>
            <a:xfrm>
              <a:off x="4788024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13">
              <a:extLst>
                <a:ext uri="{FF2B5EF4-FFF2-40B4-BE49-F238E27FC236}">
                  <a16:creationId xmlns:a16="http://schemas.microsoft.com/office/drawing/2014/main" id="{3BF28E8B-36EF-45A4-B19C-E3FB3C308892}"/>
                </a:ext>
              </a:extLst>
            </p:cNvPr>
            <p:cNvSpPr/>
            <p:nvPr userDrawn="1"/>
          </p:nvSpPr>
          <p:spPr>
            <a:xfrm>
              <a:off x="5292080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14">
              <a:extLst>
                <a:ext uri="{FF2B5EF4-FFF2-40B4-BE49-F238E27FC236}">
                  <a16:creationId xmlns:a16="http://schemas.microsoft.com/office/drawing/2014/main" id="{06219DF2-62AF-47A5-A922-5121B833BBD8}"/>
                </a:ext>
              </a:extLst>
            </p:cNvPr>
            <p:cNvSpPr/>
            <p:nvPr userDrawn="1"/>
          </p:nvSpPr>
          <p:spPr>
            <a:xfrm>
              <a:off x="5796136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15">
              <a:extLst>
                <a:ext uri="{FF2B5EF4-FFF2-40B4-BE49-F238E27FC236}">
                  <a16:creationId xmlns:a16="http://schemas.microsoft.com/office/drawing/2014/main" id="{2FE4491E-50BC-4C05-BE33-62624D5A1DBD}"/>
                </a:ext>
              </a:extLst>
            </p:cNvPr>
            <p:cNvSpPr/>
            <p:nvPr userDrawn="1"/>
          </p:nvSpPr>
          <p:spPr>
            <a:xfrm>
              <a:off x="6300192" y="4868845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16">
              <a:extLst>
                <a:ext uri="{FF2B5EF4-FFF2-40B4-BE49-F238E27FC236}">
                  <a16:creationId xmlns:a16="http://schemas.microsoft.com/office/drawing/2014/main" id="{D644C7C2-1E32-4F96-8E37-5EF1C7B510B0}"/>
                </a:ext>
              </a:extLst>
            </p:cNvPr>
            <p:cNvSpPr/>
            <p:nvPr userDrawn="1"/>
          </p:nvSpPr>
          <p:spPr>
            <a:xfrm>
              <a:off x="6804248" y="4868724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17">
              <a:extLst>
                <a:ext uri="{FF2B5EF4-FFF2-40B4-BE49-F238E27FC236}">
                  <a16:creationId xmlns:a16="http://schemas.microsoft.com/office/drawing/2014/main" id="{251340D8-5710-48BB-8D79-70178F6A3652}"/>
                </a:ext>
              </a:extLst>
            </p:cNvPr>
            <p:cNvSpPr/>
            <p:nvPr userDrawn="1"/>
          </p:nvSpPr>
          <p:spPr>
            <a:xfrm>
              <a:off x="7308304" y="4867067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18">
              <a:extLst>
                <a:ext uri="{FF2B5EF4-FFF2-40B4-BE49-F238E27FC236}">
                  <a16:creationId xmlns:a16="http://schemas.microsoft.com/office/drawing/2014/main" id="{852D8D65-05B6-45C6-B11C-EFB134B1BFD4}"/>
                </a:ext>
              </a:extLst>
            </p:cNvPr>
            <p:cNvSpPr/>
            <p:nvPr userDrawn="1"/>
          </p:nvSpPr>
          <p:spPr>
            <a:xfrm>
              <a:off x="7812360" y="4866946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19">
              <a:extLst>
                <a:ext uri="{FF2B5EF4-FFF2-40B4-BE49-F238E27FC236}">
                  <a16:creationId xmlns:a16="http://schemas.microsoft.com/office/drawing/2014/main" id="{676FE479-DB62-4E58-A30D-E949E480A1B8}"/>
                </a:ext>
              </a:extLst>
            </p:cNvPr>
            <p:cNvSpPr/>
            <p:nvPr userDrawn="1"/>
          </p:nvSpPr>
          <p:spPr>
            <a:xfrm>
              <a:off x="8316416" y="4865481"/>
              <a:ext cx="504056" cy="1478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20">
              <a:extLst>
                <a:ext uri="{FF2B5EF4-FFF2-40B4-BE49-F238E27FC236}">
                  <a16:creationId xmlns:a16="http://schemas.microsoft.com/office/drawing/2014/main" id="{14E3D49C-E692-4267-9F43-814CD90ADF47}"/>
                </a:ext>
              </a:extLst>
            </p:cNvPr>
            <p:cNvSpPr/>
            <p:nvPr userDrawn="1"/>
          </p:nvSpPr>
          <p:spPr>
            <a:xfrm>
              <a:off x="8820472" y="4865360"/>
              <a:ext cx="504056" cy="1478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21">
              <a:extLst>
                <a:ext uri="{FF2B5EF4-FFF2-40B4-BE49-F238E27FC236}">
                  <a16:creationId xmlns:a16="http://schemas.microsoft.com/office/drawing/2014/main" id="{B7A4AE3C-8634-40A6-8134-C80DE28633AC}"/>
                </a:ext>
              </a:extLst>
            </p:cNvPr>
            <p:cNvSpPr/>
            <p:nvPr userDrawn="1"/>
          </p:nvSpPr>
          <p:spPr>
            <a:xfrm>
              <a:off x="9324528" y="4871445"/>
              <a:ext cx="504056" cy="1478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22">
              <a:extLst>
                <a:ext uri="{FF2B5EF4-FFF2-40B4-BE49-F238E27FC236}">
                  <a16:creationId xmlns:a16="http://schemas.microsoft.com/office/drawing/2014/main" id="{8D838F89-BC9F-49BF-A2E3-527CFE6E254B}"/>
                </a:ext>
              </a:extLst>
            </p:cNvPr>
            <p:cNvSpPr/>
            <p:nvPr userDrawn="1"/>
          </p:nvSpPr>
          <p:spPr>
            <a:xfrm>
              <a:off x="9828584" y="4871324"/>
              <a:ext cx="504056" cy="1478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68434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74" r:id="rId2"/>
    <p:sldLayoutId id="2147483671" r:id="rId3"/>
    <p:sldLayoutId id="2147483661" r:id="rId4"/>
    <p:sldLayoutId id="2147483660" r:id="rId5"/>
    <p:sldLayoutId id="2147483655" r:id="rId6"/>
    <p:sldLayoutId id="2147483662" r:id="rId7"/>
    <p:sldLayoutId id="2147483663" r:id="rId8"/>
    <p:sldLayoutId id="2147483673" r:id="rId9"/>
    <p:sldLayoutId id="2147483665" r:id="rId10"/>
    <p:sldLayoutId id="2147483666" r:id="rId11"/>
    <p:sldLayoutId id="2147483667" r:id="rId12"/>
    <p:sldLayoutId id="2147483672" r:id="rId13"/>
    <p:sldLayoutId id="2147483668" r:id="rId14"/>
    <p:sldLayoutId id="2147483669" r:id="rId15"/>
    <p:sldLayoutId id="2147483656" r:id="rId16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9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2.jpg"/><Relationship Id="rId4" Type="http://schemas.openxmlformats.org/officeDocument/2006/relationships/image" Target="../media/image11.jf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f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179512" y="102213"/>
            <a:ext cx="8964488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3600" dirty="0">
                <a:latin typeface="Arial" pitchFamily="34" charset="0"/>
                <a:cs typeface="Arial" pitchFamily="34" charset="0"/>
              </a:rPr>
              <a:t>	1. Anyagrész  Témakörök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Block Arc 1"/>
          <p:cNvSpPr/>
          <p:nvPr/>
        </p:nvSpPr>
        <p:spPr>
          <a:xfrm>
            <a:off x="0" y="1239925"/>
            <a:ext cx="3384376" cy="3384376"/>
          </a:xfrm>
          <a:prstGeom prst="blockArc">
            <a:avLst>
              <a:gd name="adj1" fmla="val 16173554"/>
              <a:gd name="adj2" fmla="val 5420172"/>
              <a:gd name="adj3" fmla="val 99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" name="Diamond 4"/>
          <p:cNvSpPr/>
          <p:nvPr/>
        </p:nvSpPr>
        <p:spPr>
          <a:xfrm>
            <a:off x="2341373" y="1238007"/>
            <a:ext cx="526508" cy="526508"/>
          </a:xfrm>
          <a:prstGeom prst="diamond">
            <a:avLst/>
          </a:prstGeom>
          <a:solidFill>
            <a:schemeClr val="accent2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Diamond 5"/>
          <p:cNvSpPr/>
          <p:nvPr/>
        </p:nvSpPr>
        <p:spPr>
          <a:xfrm>
            <a:off x="3068735" y="2668859"/>
            <a:ext cx="526508" cy="526508"/>
          </a:xfrm>
          <a:prstGeom prst="diamond">
            <a:avLst/>
          </a:prstGeom>
          <a:solidFill>
            <a:schemeClr val="accent4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Diamond 8"/>
          <p:cNvSpPr/>
          <p:nvPr/>
        </p:nvSpPr>
        <p:spPr>
          <a:xfrm>
            <a:off x="2371616" y="3969635"/>
            <a:ext cx="526508" cy="526508"/>
          </a:xfrm>
          <a:prstGeom prst="diamond">
            <a:avLst/>
          </a:prstGeom>
          <a:solidFill>
            <a:schemeClr val="accent2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4716016" y="778616"/>
            <a:ext cx="4179110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hu-HU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1.1.1. A fenntartható fejlődés meghatározásától a felelős turistáig – a fogalom evolúciója</a:t>
            </a:r>
          </a:p>
          <a:p>
            <a:r>
              <a:rPr lang="hu-HU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1.1.2. A fenntartató turizmus megvalósításának felelősei</a:t>
            </a:r>
          </a:p>
          <a:p>
            <a:r>
              <a:rPr lang="hu-HU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1.1.3. A felelős fogyasztás és a fenntartható turizmus kapcsolata</a:t>
            </a:r>
          </a:p>
          <a:p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06288" y="993429"/>
            <a:ext cx="1368151" cy="1015663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hu-HU" altLang="ko-KR" sz="1200" b="1" dirty="0">
                <a:solidFill>
                  <a:schemeClr val="bg1"/>
                </a:solidFill>
                <a:cs typeface="Arial" pitchFamily="34" charset="0"/>
              </a:rPr>
              <a:t>1. 1 Fenntartható turizmus – felelős </a:t>
            </a:r>
            <a:r>
              <a:rPr lang="hu-HU" altLang="ko-KR" sz="1200" b="1" dirty="0" err="1">
                <a:solidFill>
                  <a:schemeClr val="bg1"/>
                </a:solidFill>
                <a:cs typeface="Arial" pitchFamily="34" charset="0"/>
              </a:rPr>
              <a:t>togyasztás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59451" y="2521344"/>
            <a:ext cx="1368152" cy="830997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hu-HU" altLang="ko-KR" sz="1200" b="1" dirty="0">
                <a:solidFill>
                  <a:schemeClr val="bg1"/>
                </a:solidFill>
                <a:cs typeface="Arial" pitchFamily="34" charset="0"/>
              </a:rPr>
              <a:t>1.2</a:t>
            </a:r>
          </a:p>
          <a:p>
            <a:pPr algn="ctr"/>
            <a:r>
              <a:rPr lang="hu-HU" altLang="ko-KR" sz="1200" b="1" dirty="0">
                <a:solidFill>
                  <a:schemeClr val="bg1"/>
                </a:solidFill>
                <a:cs typeface="Arial" pitchFamily="34" charset="0"/>
              </a:rPr>
              <a:t>Felelős magatartás – felelős turista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59262" y="2009092"/>
            <a:ext cx="3535864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hu-HU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1.2.1.A felelős turizmus ismérvei</a:t>
            </a:r>
          </a:p>
          <a:p>
            <a:r>
              <a:rPr lang="hu-HU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1.2.2.Kulcsszereplők - elvárások</a:t>
            </a:r>
          </a:p>
          <a:p>
            <a:r>
              <a:rPr lang="hu-HU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1.2.3  A felelős turista  -döntési folyamat</a:t>
            </a:r>
          </a:p>
          <a:p>
            <a:r>
              <a:rPr lang="hu-HU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1.2.3.1.Felelős döntés tudatos előkészítése</a:t>
            </a:r>
          </a:p>
          <a:p>
            <a:r>
              <a:rPr lang="hu-HU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1.2.3.2 Felelős döntés</a:t>
            </a:r>
          </a:p>
          <a:p>
            <a:r>
              <a:rPr lang="hu-HU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1.2.3.3 Felelős felkészülés</a:t>
            </a:r>
          </a:p>
          <a:p>
            <a:r>
              <a:rPr lang="hu-HU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1.2.3.4.Felelős cselekvés</a:t>
            </a:r>
          </a:p>
          <a:p>
            <a:r>
              <a:rPr lang="hu-HU" altLang="ko-KR" sz="120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1.2.3.5.Megosztás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96873" y="3975680"/>
            <a:ext cx="1368152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hu-HU" altLang="ko-KR" sz="1200" b="1" dirty="0">
                <a:solidFill>
                  <a:schemeClr val="bg1"/>
                </a:solidFill>
                <a:cs typeface="Arial" pitchFamily="34" charset="0"/>
              </a:rPr>
              <a:t>1.3. Etikai és magatartási kódexek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01536" y="3526175"/>
            <a:ext cx="4320480" cy="22713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hu-HU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1.3.1. A turista tájékoztatása az elvárt magatartásról</a:t>
            </a:r>
          </a:p>
          <a:p>
            <a:r>
              <a:rPr lang="hu-HU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1.3.1.1. Az etikai és magatartási kódexek célja</a:t>
            </a:r>
          </a:p>
          <a:p>
            <a:r>
              <a:rPr lang="hu-HU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1.3.2.2. Az etikai és magatartási kódexekkel szembeni    </a:t>
            </a:r>
          </a:p>
          <a:p>
            <a:r>
              <a:rPr lang="hu-HU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             elvárások</a:t>
            </a:r>
          </a:p>
          <a:p>
            <a:r>
              <a:rPr lang="hu-HU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1.3.2. Az etikai és magatartási  kódexek típusai</a:t>
            </a:r>
          </a:p>
          <a:p>
            <a:r>
              <a:rPr kumimoji="0" lang="hu-HU" altLang="ko-KR" sz="12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cs typeface="Arial" pitchFamily="34" charset="0"/>
              </a:rPr>
              <a:t>1.3.2.1  </a:t>
            </a:r>
            <a:r>
              <a:rPr lang="hu-HU" altLang="ko-KR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Általános (globális) etikai  kódex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hu-HU" altLang="ko-KR" sz="12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cs typeface="Arial" pitchFamily="34" charset="0"/>
              </a:rPr>
              <a:t>1.3.2.2. </a:t>
            </a:r>
            <a:r>
              <a:rPr lang="hu-HU" altLang="ko-KR" sz="1200" dirty="0">
                <a:solidFill>
                  <a:prstClr val="black">
                    <a:lumMod val="75000"/>
                    <a:lumOff val="25000"/>
                  </a:prstClr>
                </a:solidFill>
                <a:cs typeface="Arial" pitchFamily="34" charset="0"/>
              </a:rPr>
              <a:t>Általános viselkedési (magatartási) kódex</a:t>
            </a:r>
          </a:p>
          <a:p>
            <a:pPr>
              <a:spcBef>
                <a:spcPct val="20000"/>
              </a:spcBef>
              <a:defRPr/>
            </a:pPr>
            <a:r>
              <a:rPr lang="hu-HU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1.3.2.3. Desztinációs magatartási kódex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hu-HU" altLang="ko-KR" sz="140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/>
              <a:cs typeface="Arial" pitchFamily="34" charset="0"/>
            </a:endParaRPr>
          </a:p>
          <a:p>
            <a:endParaRPr kumimoji="0" lang="hu-HU" altLang="ko-KR" sz="120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/>
              <a:cs typeface="Arial" pitchFamily="34" charset="0"/>
            </a:endParaRPr>
          </a:p>
          <a:p>
            <a:endParaRPr lang="hu-HU" altLang="ko-KR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8" name="직사각형 69"/>
          <p:cNvSpPr/>
          <p:nvPr/>
        </p:nvSpPr>
        <p:spPr>
          <a:xfrm>
            <a:off x="3030702" y="3533454"/>
            <a:ext cx="285001" cy="40011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D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  <p:pic>
        <p:nvPicPr>
          <p:cNvPr id="30" name="Kép 29">
            <a:extLst>
              <a:ext uri="{FF2B5EF4-FFF2-40B4-BE49-F238E27FC236}">
                <a16:creationId xmlns:a16="http://schemas.microsoft.com/office/drawing/2014/main" id="{BD8728AA-CA59-44B0-9B4A-A496B3C139C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721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6" name="그룹 315">
            <a:extLst>
              <a:ext uri="{FF2B5EF4-FFF2-40B4-BE49-F238E27FC236}">
                <a16:creationId xmlns:a16="http://schemas.microsoft.com/office/drawing/2014/main" id="{6937C4F8-533A-4E51-A4C0-509EE14035BC}"/>
              </a:ext>
            </a:extLst>
          </p:cNvPr>
          <p:cNvGrpSpPr/>
          <p:nvPr/>
        </p:nvGrpSpPr>
        <p:grpSpPr>
          <a:xfrm>
            <a:off x="3375863" y="1468388"/>
            <a:ext cx="5554475" cy="3267926"/>
            <a:chOff x="635000" y="1382713"/>
            <a:chExt cx="7869238" cy="4572000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317" name="Freeform 8">
              <a:extLst>
                <a:ext uri="{FF2B5EF4-FFF2-40B4-BE49-F238E27FC236}">
                  <a16:creationId xmlns:a16="http://schemas.microsoft.com/office/drawing/2014/main" id="{34B83E7E-0E89-4CC8-9137-066F8F4523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8" name="Freeform 9">
              <a:extLst>
                <a:ext uri="{FF2B5EF4-FFF2-40B4-BE49-F238E27FC236}">
                  <a16:creationId xmlns:a16="http://schemas.microsoft.com/office/drawing/2014/main" id="{764D2098-AC1D-4964-B491-6651980C47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9" name="Freeform 10">
              <a:extLst>
                <a:ext uri="{FF2B5EF4-FFF2-40B4-BE49-F238E27FC236}">
                  <a16:creationId xmlns:a16="http://schemas.microsoft.com/office/drawing/2014/main" id="{E50827A2-A057-460E-864B-86A83328F7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0" name="Freeform 11">
              <a:extLst>
                <a:ext uri="{FF2B5EF4-FFF2-40B4-BE49-F238E27FC236}">
                  <a16:creationId xmlns:a16="http://schemas.microsoft.com/office/drawing/2014/main" id="{C6F2254E-530C-4801-B2BA-CA2A5861EF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37" name="Rectangle 1"/>
          <p:cNvSpPr/>
          <p:nvPr/>
        </p:nvSpPr>
        <p:spPr>
          <a:xfrm>
            <a:off x="-24817" y="-15903"/>
            <a:ext cx="4236778" cy="5175306"/>
          </a:xfrm>
          <a:custGeom>
            <a:avLst/>
            <a:gdLst>
              <a:gd name="connsiteX0" fmla="*/ 0 w 2339752"/>
              <a:gd name="connsiteY0" fmla="*/ 0 h 5143500"/>
              <a:gd name="connsiteX1" fmla="*/ 2339752 w 2339752"/>
              <a:gd name="connsiteY1" fmla="*/ 0 h 5143500"/>
              <a:gd name="connsiteX2" fmla="*/ 2339752 w 2339752"/>
              <a:gd name="connsiteY2" fmla="*/ 5143500 h 5143500"/>
              <a:gd name="connsiteX3" fmla="*/ 0 w 2339752"/>
              <a:gd name="connsiteY3" fmla="*/ 5143500 h 5143500"/>
              <a:gd name="connsiteX4" fmla="*/ 0 w 2339752"/>
              <a:gd name="connsiteY4" fmla="*/ 0 h 5143500"/>
              <a:gd name="connsiteX0" fmla="*/ 0 w 4852364"/>
              <a:gd name="connsiteY0" fmla="*/ 0 h 5151451"/>
              <a:gd name="connsiteX1" fmla="*/ 2339752 w 4852364"/>
              <a:gd name="connsiteY1" fmla="*/ 0 h 5151451"/>
              <a:gd name="connsiteX2" fmla="*/ 4852364 w 4852364"/>
              <a:gd name="connsiteY2" fmla="*/ 5151451 h 5151451"/>
              <a:gd name="connsiteX3" fmla="*/ 0 w 4852364"/>
              <a:gd name="connsiteY3" fmla="*/ 5143500 h 5151451"/>
              <a:gd name="connsiteX4" fmla="*/ 0 w 4852364"/>
              <a:gd name="connsiteY4" fmla="*/ 0 h 5151451"/>
              <a:gd name="connsiteX0" fmla="*/ 0 w 4852364"/>
              <a:gd name="connsiteY0" fmla="*/ 0 h 5159402"/>
              <a:gd name="connsiteX1" fmla="*/ 2339752 w 4852364"/>
              <a:gd name="connsiteY1" fmla="*/ 0 h 5159402"/>
              <a:gd name="connsiteX2" fmla="*/ 4852364 w 4852364"/>
              <a:gd name="connsiteY2" fmla="*/ 5151451 h 5159402"/>
              <a:gd name="connsiteX3" fmla="*/ 15903 w 4852364"/>
              <a:gd name="connsiteY3" fmla="*/ 5159402 h 5159402"/>
              <a:gd name="connsiteX4" fmla="*/ 0 w 4852364"/>
              <a:gd name="connsiteY4" fmla="*/ 0 h 5159402"/>
              <a:gd name="connsiteX0" fmla="*/ 15902 w 4868266"/>
              <a:gd name="connsiteY0" fmla="*/ 0 h 5159402"/>
              <a:gd name="connsiteX1" fmla="*/ 2355654 w 4868266"/>
              <a:gd name="connsiteY1" fmla="*/ 0 h 5159402"/>
              <a:gd name="connsiteX2" fmla="*/ 4868266 w 4868266"/>
              <a:gd name="connsiteY2" fmla="*/ 5151451 h 5159402"/>
              <a:gd name="connsiteX3" fmla="*/ 0 w 4868266"/>
              <a:gd name="connsiteY3" fmla="*/ 5159402 h 5159402"/>
              <a:gd name="connsiteX4" fmla="*/ 15902 w 4868266"/>
              <a:gd name="connsiteY4" fmla="*/ 0 h 5159402"/>
              <a:gd name="connsiteX0" fmla="*/ 963 w 4877181"/>
              <a:gd name="connsiteY0" fmla="*/ 0 h 5159402"/>
              <a:gd name="connsiteX1" fmla="*/ 2364569 w 4877181"/>
              <a:gd name="connsiteY1" fmla="*/ 0 h 5159402"/>
              <a:gd name="connsiteX2" fmla="*/ 4877181 w 4877181"/>
              <a:gd name="connsiteY2" fmla="*/ 5151451 h 5159402"/>
              <a:gd name="connsiteX3" fmla="*/ 8915 w 4877181"/>
              <a:gd name="connsiteY3" fmla="*/ 5159402 h 5159402"/>
              <a:gd name="connsiteX4" fmla="*/ 963 w 4877181"/>
              <a:gd name="connsiteY4" fmla="*/ 0 h 515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7181" h="5159402">
                <a:moveTo>
                  <a:pt x="963" y="0"/>
                </a:moveTo>
                <a:lnTo>
                  <a:pt x="2364569" y="0"/>
                </a:lnTo>
                <a:lnTo>
                  <a:pt x="4877181" y="5151451"/>
                </a:lnTo>
                <a:lnTo>
                  <a:pt x="8915" y="5159402"/>
                </a:lnTo>
                <a:cubicBezTo>
                  <a:pt x="14216" y="3439601"/>
                  <a:pt x="-4338" y="1719801"/>
                  <a:pt x="96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sz="2400" dirty="0"/>
              <a:t>Fenntartható fogyasztás felelőssége</a:t>
            </a:r>
            <a:endParaRPr lang="ko-KR" altLang="en-US" sz="2400" dirty="0"/>
          </a:p>
        </p:txBody>
      </p:sp>
      <p:graphicFrame>
        <p:nvGraphicFramePr>
          <p:cNvPr id="26" name="Chart 25"/>
          <p:cNvGraphicFramePr/>
          <p:nvPr>
            <p:extLst>
              <p:ext uri="{D42A27DB-BD31-4B8C-83A1-F6EECF244321}">
                <p14:modId xmlns:p14="http://schemas.microsoft.com/office/powerpoint/2010/main" val="2889383895"/>
              </p:ext>
            </p:extLst>
          </p:nvPr>
        </p:nvGraphicFramePr>
        <p:xfrm>
          <a:off x="606877" y="1104787"/>
          <a:ext cx="1852403" cy="16736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-315373" y="1464450"/>
            <a:ext cx="3400680" cy="286232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1"/>
            <a:r>
              <a:rPr lang="hu-HU" sz="1200" b="1" dirty="0"/>
              <a:t>A felelős fogyasztás az</a:t>
            </a:r>
            <a:r>
              <a:rPr lang="hu-HU" sz="1200" b="1" i="0" dirty="0"/>
              <a:t> emberek alapvető szükségleteinek a kielégítése </a:t>
            </a:r>
          </a:p>
          <a:p>
            <a:pPr lvl="1"/>
            <a:r>
              <a:rPr lang="hu-HU" sz="1200" b="1" i="0" dirty="0"/>
              <a:t>az egész Földön oly módon, hogy a </a:t>
            </a:r>
          </a:p>
          <a:p>
            <a:pPr lvl="1"/>
            <a:r>
              <a:rPr lang="hu-HU" sz="1200" b="1" i="0" dirty="0"/>
              <a:t>javak és szolgáltatások fogyasztása </a:t>
            </a:r>
            <a:r>
              <a:rPr lang="hu-HU" sz="1200" b="1" i="0" dirty="0">
                <a:solidFill>
                  <a:schemeClr val="bg1"/>
                </a:solidFill>
              </a:rPr>
              <a:t>minimális</a:t>
            </a:r>
            <a:r>
              <a:rPr lang="hu-HU" sz="1200" b="1" i="0" dirty="0">
                <a:solidFill>
                  <a:srgbClr val="FF0000"/>
                </a:solidFill>
              </a:rPr>
              <a:t> </a:t>
            </a:r>
            <a:r>
              <a:rPr lang="hu-HU" sz="1200" b="1" i="0" dirty="0">
                <a:solidFill>
                  <a:schemeClr val="bg1"/>
                </a:solidFill>
              </a:rPr>
              <a:t>negatív hatással</a:t>
            </a:r>
            <a:r>
              <a:rPr lang="hu-HU" sz="1200" b="1" i="0" dirty="0"/>
              <a:t> van a</a:t>
            </a:r>
          </a:p>
          <a:p>
            <a:pPr lvl="1"/>
            <a:r>
              <a:rPr lang="hu-HU" sz="1200" b="1" i="0" dirty="0"/>
              <a:t> környezetre, </a:t>
            </a:r>
            <a:r>
              <a:rPr lang="hu-HU" sz="1200" b="1" i="0" dirty="0">
                <a:solidFill>
                  <a:schemeClr val="bg1"/>
                </a:solidFill>
              </a:rPr>
              <a:t>társadalmilag egyenlő</a:t>
            </a:r>
            <a:r>
              <a:rPr lang="hu-HU" sz="1200" b="1" i="0" dirty="0">
                <a:solidFill>
                  <a:srgbClr val="FF0000"/>
                </a:solidFill>
              </a:rPr>
              <a:t>   </a:t>
            </a:r>
            <a:r>
              <a:rPr lang="hu-HU" sz="1200" b="1" i="0" dirty="0"/>
              <a:t>és </a:t>
            </a:r>
            <a:r>
              <a:rPr lang="hu-HU" sz="1200" b="1" i="0" dirty="0">
                <a:solidFill>
                  <a:schemeClr val="bg1"/>
                </a:solidFill>
              </a:rPr>
              <a:t>gazdaságilag  jövedelmező. </a:t>
            </a:r>
          </a:p>
          <a:p>
            <a:pPr lvl="1"/>
            <a:endParaRPr lang="hu-HU" sz="1200" b="1" i="0" dirty="0">
              <a:solidFill>
                <a:schemeClr val="bg1"/>
              </a:solidFill>
            </a:endParaRPr>
          </a:p>
          <a:p>
            <a:pPr lvl="1"/>
            <a:endParaRPr lang="hu-HU" sz="1200" b="1" i="0" dirty="0"/>
          </a:p>
          <a:p>
            <a:pPr lvl="1"/>
            <a:r>
              <a:rPr lang="hu-HU" sz="1200" b="1" i="0" dirty="0"/>
              <a:t>A fenntartható fogyasztás</a:t>
            </a:r>
            <a:r>
              <a:rPr lang="hu-HU" sz="1200" b="1" i="0" dirty="0">
                <a:solidFill>
                  <a:schemeClr val="bg1"/>
                </a:solidFill>
              </a:rPr>
              <a:t>egyenlő</a:t>
            </a:r>
          </a:p>
          <a:p>
            <a:pPr lvl="1"/>
            <a:r>
              <a:rPr lang="hu-HU" sz="1200" b="1" i="0" dirty="0">
                <a:solidFill>
                  <a:schemeClr val="bg1"/>
                </a:solidFill>
              </a:rPr>
              <a:t>elvárásokat </a:t>
            </a:r>
            <a:r>
              <a:rPr lang="hu-HU" sz="1200" b="1" i="0" dirty="0"/>
              <a:t>támaszt mindenkivel </a:t>
            </a:r>
          </a:p>
          <a:p>
            <a:pPr lvl="1"/>
            <a:r>
              <a:rPr lang="hu-HU" sz="1200" b="1" i="0" dirty="0"/>
              <a:t>szemben, egyaránt vonatkozik </a:t>
            </a:r>
          </a:p>
          <a:p>
            <a:pPr lvl="1"/>
            <a:r>
              <a:rPr lang="hu-HU" sz="1200" b="1" i="0" dirty="0"/>
              <a:t>mindenkire: </a:t>
            </a:r>
            <a:r>
              <a:rPr lang="hu-HU" sz="1200" b="1" i="0" dirty="0">
                <a:solidFill>
                  <a:schemeClr val="bg1"/>
                </a:solidFill>
              </a:rPr>
              <a:t>szektorokra, nemzetekre,  egyénekre, kormányokra és </a:t>
            </a:r>
          </a:p>
          <a:p>
            <a:pPr lvl="1"/>
            <a:r>
              <a:rPr lang="hu-HU" sz="1200" b="1" i="0" dirty="0">
                <a:solidFill>
                  <a:schemeClr val="bg1"/>
                </a:solidFill>
              </a:rPr>
              <a:t>multinacionális óriás vállalatokra</a:t>
            </a:r>
            <a:endParaRPr lang="en-US" altLang="ko-KR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25" name="Kép 24">
            <a:extLst>
              <a:ext uri="{FF2B5EF4-FFF2-40B4-BE49-F238E27FC236}">
                <a16:creationId xmlns:a16="http://schemas.microsoft.com/office/drawing/2014/main" id="{3C8FF2CE-686A-415C-B0A6-BFD0431D033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604448" y="4564080"/>
            <a:ext cx="432048" cy="455942"/>
          </a:xfrm>
          <a:prstGeom prst="rect">
            <a:avLst/>
          </a:prstGeom>
        </p:spPr>
      </p:pic>
      <p:sp>
        <p:nvSpPr>
          <p:cNvPr id="5" name="Nyíl: jobbra mutató 4">
            <a:extLst>
              <a:ext uri="{FF2B5EF4-FFF2-40B4-BE49-F238E27FC236}">
                <a16:creationId xmlns:a16="http://schemas.microsoft.com/office/drawing/2014/main" id="{A9B04A21-DDF0-46BC-846D-FCF0F0D75FDD}"/>
              </a:ext>
            </a:extLst>
          </p:cNvPr>
          <p:cNvSpPr/>
          <p:nvPr/>
        </p:nvSpPr>
        <p:spPr>
          <a:xfrm rot="19214992">
            <a:off x="3443958" y="2849338"/>
            <a:ext cx="863997" cy="1291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Nyíl: jobbra mutató 5">
            <a:extLst>
              <a:ext uri="{FF2B5EF4-FFF2-40B4-BE49-F238E27FC236}">
                <a16:creationId xmlns:a16="http://schemas.microsoft.com/office/drawing/2014/main" id="{08F5FC00-8417-4999-B4D0-949273948D4C}"/>
              </a:ext>
            </a:extLst>
          </p:cNvPr>
          <p:cNvSpPr/>
          <p:nvPr/>
        </p:nvSpPr>
        <p:spPr>
          <a:xfrm rot="19568199">
            <a:off x="3425032" y="2599882"/>
            <a:ext cx="2199885" cy="108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Nyíl: jobbra mutató 6">
            <a:extLst>
              <a:ext uri="{FF2B5EF4-FFF2-40B4-BE49-F238E27FC236}">
                <a16:creationId xmlns:a16="http://schemas.microsoft.com/office/drawing/2014/main" id="{20FB9207-C99D-48A8-9623-377E9AF6ED68}"/>
              </a:ext>
            </a:extLst>
          </p:cNvPr>
          <p:cNvSpPr/>
          <p:nvPr/>
        </p:nvSpPr>
        <p:spPr>
          <a:xfrm rot="20502887">
            <a:off x="3658202" y="3041447"/>
            <a:ext cx="911726" cy="992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Nyíl: jobbra mutató 7">
            <a:extLst>
              <a:ext uri="{FF2B5EF4-FFF2-40B4-BE49-F238E27FC236}">
                <a16:creationId xmlns:a16="http://schemas.microsoft.com/office/drawing/2014/main" id="{5E1D860B-C505-4445-8A3F-AE6BBED45988}"/>
              </a:ext>
            </a:extLst>
          </p:cNvPr>
          <p:cNvSpPr/>
          <p:nvPr/>
        </p:nvSpPr>
        <p:spPr>
          <a:xfrm rot="21349586">
            <a:off x="3642414" y="2957338"/>
            <a:ext cx="4224895" cy="108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Nyíl: jobbra mutató 8">
            <a:extLst>
              <a:ext uri="{FF2B5EF4-FFF2-40B4-BE49-F238E27FC236}">
                <a16:creationId xmlns:a16="http://schemas.microsoft.com/office/drawing/2014/main" id="{02EE7CD0-17DB-48EA-A8E1-24413C4CBE98}"/>
              </a:ext>
            </a:extLst>
          </p:cNvPr>
          <p:cNvSpPr/>
          <p:nvPr/>
        </p:nvSpPr>
        <p:spPr>
          <a:xfrm rot="438913">
            <a:off x="3638849" y="3382378"/>
            <a:ext cx="2658199" cy="108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Nyíl: jobbra mutató 9">
            <a:extLst>
              <a:ext uri="{FF2B5EF4-FFF2-40B4-BE49-F238E27FC236}">
                <a16:creationId xmlns:a16="http://schemas.microsoft.com/office/drawing/2014/main" id="{0C6BB6CF-454C-4E43-A071-1F26DAC5C82D}"/>
              </a:ext>
            </a:extLst>
          </p:cNvPr>
          <p:cNvSpPr/>
          <p:nvPr/>
        </p:nvSpPr>
        <p:spPr>
          <a:xfrm rot="20250195">
            <a:off x="3381804" y="2358301"/>
            <a:ext cx="4117725" cy="1075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v</a:t>
            </a:r>
          </a:p>
        </p:txBody>
      </p:sp>
      <p:sp>
        <p:nvSpPr>
          <p:cNvPr id="11" name="Nyíl: jobbra mutató 10">
            <a:extLst>
              <a:ext uri="{FF2B5EF4-FFF2-40B4-BE49-F238E27FC236}">
                <a16:creationId xmlns:a16="http://schemas.microsoft.com/office/drawing/2014/main" id="{626EC87F-C4C5-4151-BB93-B673F1FCCECF}"/>
              </a:ext>
            </a:extLst>
          </p:cNvPr>
          <p:cNvSpPr/>
          <p:nvPr/>
        </p:nvSpPr>
        <p:spPr>
          <a:xfrm rot="1465638">
            <a:off x="3508929" y="3470846"/>
            <a:ext cx="1520159" cy="1046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496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sz="2800" dirty="0"/>
              <a:t>A fenntartható </a:t>
            </a:r>
            <a:r>
              <a:rPr lang="hu-HU" altLang="ko-KR" sz="2800"/>
              <a:t>fogyasztás célkitűzései </a:t>
            </a:r>
            <a:r>
              <a:rPr lang="hu-HU" altLang="ko-KR" sz="2800" dirty="0"/>
              <a:t>a turizmusban</a:t>
            </a:r>
            <a:endParaRPr lang="ko-KR" alt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hu-HU" altLang="ko-KR" dirty="0"/>
              <a:t>UNWTO SCP ajánlásai</a:t>
            </a:r>
            <a:endParaRPr lang="en-US" altLang="ko-KR" dirty="0"/>
          </a:p>
        </p:txBody>
      </p:sp>
      <p:sp>
        <p:nvSpPr>
          <p:cNvPr id="5" name="Diamond 4"/>
          <p:cNvSpPr/>
          <p:nvPr/>
        </p:nvSpPr>
        <p:spPr>
          <a:xfrm>
            <a:off x="482250" y="1523341"/>
            <a:ext cx="1080120" cy="1080120"/>
          </a:xfrm>
          <a:prstGeom prst="diamond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Diamond 5"/>
          <p:cNvSpPr/>
          <p:nvPr/>
        </p:nvSpPr>
        <p:spPr>
          <a:xfrm>
            <a:off x="2272722" y="1508447"/>
            <a:ext cx="1080120" cy="1080120"/>
          </a:xfrm>
          <a:prstGeom prst="diamond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Diamond 6"/>
          <p:cNvSpPr/>
          <p:nvPr/>
        </p:nvSpPr>
        <p:spPr>
          <a:xfrm>
            <a:off x="4083662" y="1491630"/>
            <a:ext cx="1080120" cy="1080120"/>
          </a:xfrm>
          <a:prstGeom prst="diamond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Diamond 7"/>
          <p:cNvSpPr/>
          <p:nvPr/>
        </p:nvSpPr>
        <p:spPr>
          <a:xfrm>
            <a:off x="5799803" y="1503231"/>
            <a:ext cx="1080120" cy="1080120"/>
          </a:xfrm>
          <a:prstGeom prst="diamond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601609" y="2603461"/>
            <a:ext cx="86252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1"/>
                </a:solidFill>
                <a:cs typeface="Arial" pitchFamily="34" charset="0"/>
              </a:rPr>
              <a:t>01</a:t>
            </a:r>
            <a:endParaRPr lang="ko-KR" altLang="en-US" sz="36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30147" y="2626794"/>
            <a:ext cx="86252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3"/>
                </a:solidFill>
                <a:cs typeface="Arial" pitchFamily="34" charset="0"/>
              </a:rPr>
              <a:t>02</a:t>
            </a:r>
            <a:endParaRPr lang="ko-KR" altLang="en-US" sz="36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58685" y="2583976"/>
            <a:ext cx="86252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1"/>
                </a:solidFill>
                <a:cs typeface="Arial" pitchFamily="34" charset="0"/>
              </a:rPr>
              <a:t>03</a:t>
            </a:r>
            <a:endParaRPr lang="ko-KR" altLang="en-US" sz="36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88990" y="2603461"/>
            <a:ext cx="86252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3"/>
                </a:solidFill>
                <a:cs typeface="Arial" pitchFamily="34" charset="0"/>
              </a:rPr>
              <a:t>04</a:t>
            </a:r>
            <a:endParaRPr lang="ko-KR" altLang="en-US" sz="36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4390" y="3208404"/>
            <a:ext cx="156507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hu-HU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 biodiverzitás megőrzése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58572" y="3217972"/>
            <a:ext cx="165493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hu-HU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Energiafelhasználás hatékonysága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71678" y="3113217"/>
            <a:ext cx="1542576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hu-HU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Üvegházhatású gázok kibocsátásának csökkentése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12202" y="3165099"/>
            <a:ext cx="156507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hu-HU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Vízfelhasználás hatékonysága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pic>
        <p:nvPicPr>
          <p:cNvPr id="29" name="Kép 28">
            <a:extLst>
              <a:ext uri="{FF2B5EF4-FFF2-40B4-BE49-F238E27FC236}">
                <a16:creationId xmlns:a16="http://schemas.microsoft.com/office/drawing/2014/main" id="{69E61A55-150A-4519-A71E-323ADD4428F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sp>
        <p:nvSpPr>
          <p:cNvPr id="30" name="Diamond 7">
            <a:extLst>
              <a:ext uri="{FF2B5EF4-FFF2-40B4-BE49-F238E27FC236}">
                <a16:creationId xmlns:a16="http://schemas.microsoft.com/office/drawing/2014/main" id="{64B14C4D-99EB-4ACD-A4E6-32602657B048}"/>
              </a:ext>
            </a:extLst>
          </p:cNvPr>
          <p:cNvSpPr/>
          <p:nvPr/>
        </p:nvSpPr>
        <p:spPr>
          <a:xfrm>
            <a:off x="7501920" y="1473023"/>
            <a:ext cx="1080120" cy="1080120"/>
          </a:xfrm>
          <a:prstGeom prst="diamond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2" name="TextBox 11">
            <a:extLst>
              <a:ext uri="{FF2B5EF4-FFF2-40B4-BE49-F238E27FC236}">
                <a16:creationId xmlns:a16="http://schemas.microsoft.com/office/drawing/2014/main" id="{E2B905C6-7009-4F03-A005-84D26C0C545F}"/>
              </a:ext>
            </a:extLst>
          </p:cNvPr>
          <p:cNvSpPr txBox="1"/>
          <p:nvPr/>
        </p:nvSpPr>
        <p:spPr>
          <a:xfrm>
            <a:off x="7663575" y="2553143"/>
            <a:ext cx="86252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3"/>
                </a:solidFill>
                <a:cs typeface="Arial" pitchFamily="34" charset="0"/>
              </a:rPr>
              <a:t>0</a:t>
            </a:r>
            <a:r>
              <a:rPr lang="hu-HU" altLang="ko-KR" sz="3600" b="1" dirty="0">
                <a:solidFill>
                  <a:schemeClr val="accent3"/>
                </a:solidFill>
                <a:cs typeface="Arial" pitchFamily="34" charset="0"/>
              </a:rPr>
              <a:t>5</a:t>
            </a:r>
            <a:endParaRPr lang="ko-KR" altLang="en-US" sz="36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39" name="TextBox 23">
            <a:extLst>
              <a:ext uri="{FF2B5EF4-FFF2-40B4-BE49-F238E27FC236}">
                <a16:creationId xmlns:a16="http://schemas.microsoft.com/office/drawing/2014/main" id="{AA132326-B926-4F85-9209-C335F29B9EF9}"/>
              </a:ext>
            </a:extLst>
          </p:cNvPr>
          <p:cNvSpPr txBox="1"/>
          <p:nvPr/>
        </p:nvSpPr>
        <p:spPr>
          <a:xfrm>
            <a:off x="5703004" y="3217972"/>
            <a:ext cx="168833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hu-HU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Hulladékcsökkentés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1" name="Diamond 4">
            <a:extLst>
              <a:ext uri="{FF2B5EF4-FFF2-40B4-BE49-F238E27FC236}">
                <a16:creationId xmlns:a16="http://schemas.microsoft.com/office/drawing/2014/main" id="{8D05A882-14B8-4493-82AA-ABCF59BA1FF5}"/>
              </a:ext>
            </a:extLst>
          </p:cNvPr>
          <p:cNvSpPr/>
          <p:nvPr/>
        </p:nvSpPr>
        <p:spPr>
          <a:xfrm>
            <a:off x="483139" y="1523341"/>
            <a:ext cx="1080120" cy="1080120"/>
          </a:xfrm>
          <a:prstGeom prst="diamond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pic>
        <p:nvPicPr>
          <p:cNvPr id="43" name="Kép 42">
            <a:extLst>
              <a:ext uri="{FF2B5EF4-FFF2-40B4-BE49-F238E27FC236}">
                <a16:creationId xmlns:a16="http://schemas.microsoft.com/office/drawing/2014/main" id="{6DF9F87B-1F5E-41BA-BB9E-66FAFEE7FB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4634" y="1857347"/>
            <a:ext cx="341406" cy="371888"/>
          </a:xfrm>
          <a:prstGeom prst="rect">
            <a:avLst/>
          </a:prstGeom>
        </p:spPr>
      </p:pic>
      <p:pic>
        <p:nvPicPr>
          <p:cNvPr id="45" name="Kép 44">
            <a:extLst>
              <a:ext uri="{FF2B5EF4-FFF2-40B4-BE49-F238E27FC236}">
                <a16:creationId xmlns:a16="http://schemas.microsoft.com/office/drawing/2014/main" id="{A10E67D1-3457-42B3-A9E5-E8972B2E82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0656" y="1794586"/>
            <a:ext cx="530095" cy="530095"/>
          </a:xfrm>
          <a:prstGeom prst="rect">
            <a:avLst/>
          </a:prstGeom>
        </p:spPr>
      </p:pic>
      <p:pic>
        <p:nvPicPr>
          <p:cNvPr id="46" name="Kép 45">
            <a:extLst>
              <a:ext uri="{FF2B5EF4-FFF2-40B4-BE49-F238E27FC236}">
                <a16:creationId xmlns:a16="http://schemas.microsoft.com/office/drawing/2014/main" id="{6B796C66-52A4-4ACC-A689-481257E9B4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12360" y="1742562"/>
            <a:ext cx="499448" cy="499448"/>
          </a:xfrm>
          <a:prstGeom prst="rect">
            <a:avLst/>
          </a:prstGeom>
        </p:spPr>
      </p:pic>
      <p:pic>
        <p:nvPicPr>
          <p:cNvPr id="49" name="Kép 48">
            <a:extLst>
              <a:ext uri="{FF2B5EF4-FFF2-40B4-BE49-F238E27FC236}">
                <a16:creationId xmlns:a16="http://schemas.microsoft.com/office/drawing/2014/main" id="{EBD2FB27-8E5C-4E40-82A4-077CD90877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7557" y="1827648"/>
            <a:ext cx="519233" cy="517502"/>
          </a:xfrm>
          <a:prstGeom prst="rect">
            <a:avLst/>
          </a:prstGeom>
        </p:spPr>
      </p:pic>
      <p:pic>
        <p:nvPicPr>
          <p:cNvPr id="51" name="Kép 50">
            <a:extLst>
              <a:ext uri="{FF2B5EF4-FFF2-40B4-BE49-F238E27FC236}">
                <a16:creationId xmlns:a16="http://schemas.microsoft.com/office/drawing/2014/main" id="{2CB7E68D-3130-4685-B426-22750FD0762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79861" y="1904171"/>
            <a:ext cx="487722" cy="310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7940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4804507" y="1124373"/>
            <a:ext cx="4159983" cy="1323440"/>
            <a:chOff x="5100068" y="2914477"/>
            <a:chExt cx="3551790" cy="1323440"/>
          </a:xfrm>
        </p:grpSpPr>
        <p:sp>
          <p:nvSpPr>
            <p:cNvPr id="16" name="TextBox 15"/>
            <p:cNvSpPr txBox="1"/>
            <p:nvPr/>
          </p:nvSpPr>
          <p:spPr>
            <a:xfrm>
              <a:off x="5100068" y="3222254"/>
              <a:ext cx="3504380" cy="10156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/>
                  <a:cs typeface="Arial" pitchFamily="34" charset="0"/>
                </a:rPr>
                <a:t>Mindkettő minimális negatív hatással van a környezetre</a:t>
              </a:r>
              <a:r>
                <a:rPr lang="hu-HU" altLang="ko-KR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.</a:t>
              </a:r>
              <a:br>
                <a:rPr kumimoji="0" lang="hu-HU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/>
                  <a:cs typeface="Arial" pitchFamily="34" charset="0"/>
                </a:rPr>
              </a:br>
              <a:r>
                <a:rPr kumimoji="0" lang="hu-HU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/>
                  <a:cs typeface="Arial" pitchFamily="34" charset="0"/>
                </a:rPr>
                <a:t>Azonban a  fenntartható fogyasztás tágabban és hosszú távon értelmezhető, míg a felelős fogyasztás konkrét, helyben megvalósuló, azonnal érzékelhető. Az egyes turisták magatartásában nyilvánul meg.</a:t>
              </a:r>
              <a:endPara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147478" y="2914477"/>
              <a:ext cx="350438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altLang="ko-KR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/>
                  <a:cs typeface="Arial" pitchFamily="34" charset="0"/>
                </a:rPr>
                <a:t>Fenntartható fogyasztás – felelős fogyasztás</a:t>
              </a:r>
              <a:endParaRPr kumimoji="0" lang="ko-KR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95130" y="2387084"/>
            <a:ext cx="4141457" cy="2473472"/>
            <a:chOff x="5068477" y="2855431"/>
            <a:chExt cx="3535972" cy="1511365"/>
          </a:xfrm>
        </p:grpSpPr>
        <p:sp>
          <p:nvSpPr>
            <p:cNvPr id="19" name="TextBox 18"/>
            <p:cNvSpPr txBox="1"/>
            <p:nvPr/>
          </p:nvSpPr>
          <p:spPr>
            <a:xfrm>
              <a:off x="5100069" y="3163208"/>
              <a:ext cx="3504380" cy="120358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>
                <a:defRPr/>
              </a:pPr>
              <a:r>
                <a:rPr lang="hu-HU" sz="14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hu-HU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A felelős turizmus a hangsúlyokat arra helyezi, hogy az   egyének és a csoportok mit tesznek konkrét helyeken,      időben és esetekben a fenntarthatóság megvalósítása     érdekében.,</a:t>
              </a:r>
            </a:p>
            <a:p>
              <a:pPr>
                <a:defRPr/>
              </a:pPr>
              <a:r>
                <a:rPr lang="hu-HU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Az egyéni felelősségek körülírhatóak és számon kérhetők, az eredmények azonnal, helyben értékelhetőek.</a:t>
              </a:r>
              <a:r>
                <a:rPr lang="en-US" altLang="ko-KR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.</a:t>
              </a:r>
              <a:r>
                <a:rPr lang="hu-HU" altLang="ko-KR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 </a:t>
              </a:r>
            </a:p>
            <a:p>
              <a:pPr>
                <a:defRPr/>
              </a:pPr>
              <a:r>
                <a:rPr lang="hu-HU" altLang="ko-KR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Jelenben értékelhető döntések, jelenben érvényesülő eredmények</a:t>
              </a:r>
              <a:r>
                <a:rPr kumimoji="0" lang="hu-HU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/>
                  <a:cs typeface="Arial" pitchFamily="34" charset="0"/>
                </a:rPr>
                <a:t>.</a:t>
              </a:r>
            </a:p>
            <a:p>
              <a:pPr>
                <a:defRPr/>
              </a:pPr>
              <a:r>
                <a:rPr kumimoji="0" lang="hu-HU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/>
                  <a:cs typeface="Arial" pitchFamily="34" charset="0"/>
                </a:rPr>
                <a:t> A felelős turizmus  révén valósul meg a fenntartható turizmust.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068477" y="2855431"/>
              <a:ext cx="350438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altLang="ko-KR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/>
                  <a:cs typeface="Arial" pitchFamily="34" charset="0"/>
                </a:rPr>
                <a:t>Fenntartható turizmus - felelős turizmus</a:t>
              </a:r>
              <a:endParaRPr kumimoji="0" lang="ko-KR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cs typeface="Arial" pitchFamily="34" charset="0"/>
              </a:endParaRPr>
            </a:p>
          </p:txBody>
        </p:sp>
      </p:grpSp>
      <p:pic>
        <p:nvPicPr>
          <p:cNvPr id="1026" name="Picture 2" descr="question-mark-3255140_1920 | Aranybambusz természetgyógyászat">
            <a:extLst>
              <a:ext uri="{FF2B5EF4-FFF2-40B4-BE49-F238E27FC236}">
                <a16:creationId xmlns:a16="http://schemas.microsoft.com/office/drawing/2014/main" id="{992C7E06-49E4-451E-8EBE-144D603294CE}"/>
              </a:ext>
            </a:extLst>
          </p:cNvPr>
          <p:cNvPicPr>
            <a:picLocks noGrp="1" noChangeAspect="1" noChangeArrowheads="1"/>
          </p:cNvPicPr>
          <p:nvPr>
            <p:ph type="pic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11" b="16611"/>
          <a:stretch>
            <a:fillRect/>
          </a:stretch>
        </p:blipFill>
        <p:spPr bwMode="auto">
          <a:xfrm>
            <a:off x="0" y="560388"/>
            <a:ext cx="4572000" cy="1709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question-mark-3255140_1920 | Aranybambusz természetgyógyászat">
            <a:extLst>
              <a:ext uri="{FF2B5EF4-FFF2-40B4-BE49-F238E27FC236}">
                <a16:creationId xmlns:a16="http://schemas.microsoft.com/office/drawing/2014/main" id="{955C8227-941C-436B-AD6D-A50BF6AAC688}"/>
              </a:ext>
            </a:extLst>
          </p:cNvPr>
          <p:cNvPicPr>
            <a:picLocks noGrp="1" noChangeAspect="1" noChangeArrowheads="1"/>
          </p:cNvPicPr>
          <p:nvPr>
            <p:ph type="pic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11" b="16611"/>
          <a:stretch>
            <a:fillRect/>
          </a:stretch>
        </p:blipFill>
        <p:spPr bwMode="auto">
          <a:xfrm>
            <a:off x="4573588" y="2941638"/>
            <a:ext cx="4572000" cy="1709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2182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Pentagon 4"/>
          <p:cNvSpPr/>
          <p:nvPr/>
        </p:nvSpPr>
        <p:spPr>
          <a:xfrm>
            <a:off x="345302" y="1589382"/>
            <a:ext cx="3923928" cy="923329"/>
          </a:xfrm>
          <a:prstGeom prst="homePlate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395536" y="1747271"/>
            <a:ext cx="2448272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hu-HU" altLang="ko-KR" sz="1600" b="1" dirty="0">
                <a:solidFill>
                  <a:schemeClr val="bg1"/>
                </a:solidFill>
                <a:cs typeface="Arial" pitchFamily="34" charset="0"/>
              </a:rPr>
              <a:t>Egyéni döntés            (felelős fogyasztás)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5536" y="2753311"/>
            <a:ext cx="244827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5536" y="3697797"/>
            <a:ext cx="244827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Rectangle 9"/>
          <p:cNvSpPr/>
          <p:nvPr/>
        </p:nvSpPr>
        <p:spPr>
          <a:xfrm>
            <a:off x="5515352" y="2369477"/>
            <a:ext cx="236654" cy="22152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-108520" y="2558523"/>
            <a:ext cx="4248472" cy="24622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1"/>
            <a:r>
              <a:rPr lang="hu-HU" sz="1400" dirty="0"/>
              <a:t>Figyelembe veszi a fogyasztói döntés</a:t>
            </a:r>
          </a:p>
          <a:p>
            <a:pPr lvl="1"/>
            <a:r>
              <a:rPr lang="hu-HU" sz="1400" dirty="0"/>
              <a:t>azonnali  és hosszabb távú következményeit</a:t>
            </a:r>
          </a:p>
          <a:p>
            <a:pPr lvl="1"/>
            <a:r>
              <a:rPr lang="hu-HU" sz="1400" dirty="0"/>
              <a:t>is. Mérlegel.</a:t>
            </a:r>
            <a:endParaRPr lang="hu-HU" sz="1400" dirty="0">
              <a:solidFill>
                <a:srgbClr val="FF0000"/>
              </a:solidFill>
            </a:endParaRPr>
          </a:p>
          <a:p>
            <a:pPr lvl="1"/>
            <a:r>
              <a:rPr lang="hu-HU" sz="1400" dirty="0"/>
              <a:t>Fogyasztásával, vásárlásaival lokális szinten</a:t>
            </a:r>
          </a:p>
          <a:p>
            <a:pPr lvl="1"/>
            <a:r>
              <a:rPr lang="hu-HU" sz="1400" dirty="0"/>
              <a:t>járul hozzá a társadalmi hatások csökkenté-  </a:t>
            </a:r>
            <a:r>
              <a:rPr lang="hu-HU" sz="1400" dirty="0" err="1"/>
              <a:t>séhez</a:t>
            </a:r>
            <a:r>
              <a:rPr lang="hu-HU" sz="1400" dirty="0"/>
              <a:t>,    megszüntetéséhez.</a:t>
            </a:r>
          </a:p>
          <a:p>
            <a:pPr lvl="1"/>
            <a:r>
              <a:rPr lang="hu-HU" sz="1400" dirty="0"/>
              <a:t>A középpontjában a fogyasztás mennyisége,</a:t>
            </a:r>
          </a:p>
          <a:p>
            <a:pPr lvl="1"/>
            <a:r>
              <a:rPr lang="hu-HU" sz="1400" dirty="0"/>
              <a:t>az emberi kapcsolatok, a pozitív </a:t>
            </a:r>
          </a:p>
          <a:p>
            <a:pPr lvl="1"/>
            <a:r>
              <a:rPr lang="hu-HU" sz="1400" dirty="0"/>
              <a:t>érzések, a célok iránti elkötelezettség és azok elérése és a jól-lét van.</a:t>
            </a:r>
          </a:p>
          <a:p>
            <a:pPr lvl="1"/>
            <a:endParaRPr lang="hu-HU" sz="1400" dirty="0"/>
          </a:p>
        </p:txBody>
      </p:sp>
      <p:pic>
        <p:nvPicPr>
          <p:cNvPr id="32" name="Kép 31">
            <a:extLst>
              <a:ext uri="{FF2B5EF4-FFF2-40B4-BE49-F238E27FC236}">
                <a16:creationId xmlns:a16="http://schemas.microsoft.com/office/drawing/2014/main" id="{A79C23FF-8A7E-4355-8493-35A301950A1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532440" y="4564080"/>
            <a:ext cx="432048" cy="455942"/>
          </a:xfrm>
          <a:prstGeom prst="rect">
            <a:avLst/>
          </a:prstGeom>
        </p:spPr>
      </p:pic>
      <p:sp>
        <p:nvSpPr>
          <p:cNvPr id="4" name="Szövegdoboz 3">
            <a:extLst>
              <a:ext uri="{FF2B5EF4-FFF2-40B4-BE49-F238E27FC236}">
                <a16:creationId xmlns:a16="http://schemas.microsoft.com/office/drawing/2014/main" id="{7D54ADFF-026F-4158-A270-051156C294B0}"/>
              </a:ext>
            </a:extLst>
          </p:cNvPr>
          <p:cNvSpPr txBox="1"/>
          <p:nvPr/>
        </p:nvSpPr>
        <p:spPr>
          <a:xfrm>
            <a:off x="5148064" y="1450881"/>
            <a:ext cx="3384376" cy="120032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endParaRPr lang="hu-HU" dirty="0"/>
          </a:p>
          <a:p>
            <a:pPr algn="ctr"/>
            <a:r>
              <a:rPr lang="hu-HU" b="1" dirty="0">
                <a:solidFill>
                  <a:schemeClr val="bg1"/>
                </a:solidFill>
              </a:rPr>
              <a:t>Globális következmény</a:t>
            </a:r>
          </a:p>
          <a:p>
            <a:pPr algn="ctr"/>
            <a:r>
              <a:rPr lang="hu-HU" b="1" dirty="0">
                <a:solidFill>
                  <a:schemeClr val="bg1"/>
                </a:solidFill>
              </a:rPr>
              <a:t>(fenntarthatóság)</a:t>
            </a:r>
          </a:p>
          <a:p>
            <a:endParaRPr lang="hu-HU" dirty="0"/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EA39B147-A8F1-4E37-9BFA-77B6E8CD5A7B}"/>
              </a:ext>
            </a:extLst>
          </p:cNvPr>
          <p:cNvSpPr txBox="1"/>
          <p:nvPr/>
        </p:nvSpPr>
        <p:spPr>
          <a:xfrm>
            <a:off x="5148064" y="2984143"/>
            <a:ext cx="367240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/>
              <a:t>A turista felelős fogyasztása, és általában a  felelős magatartása az út a fenntartható </a:t>
            </a:r>
          </a:p>
          <a:p>
            <a:r>
              <a:rPr lang="hu-HU" sz="1400" dirty="0"/>
              <a:t>turizmushoz, ami a turizmus általános          állapotára utal.</a:t>
            </a:r>
          </a:p>
          <a:p>
            <a:endParaRPr lang="hu-HU" sz="1400" dirty="0"/>
          </a:p>
          <a:p>
            <a:r>
              <a:rPr lang="hu-HU" sz="1400" dirty="0"/>
              <a:t>A lokális cselekvés globális eredményekhez</a:t>
            </a:r>
          </a:p>
          <a:p>
            <a:r>
              <a:rPr lang="hu-HU" sz="1400" dirty="0"/>
              <a:t>vezet.</a:t>
            </a:r>
          </a:p>
        </p:txBody>
      </p:sp>
    </p:spTree>
    <p:extLst>
      <p:ext uri="{BB962C8B-B14F-4D97-AF65-F5344CB8AC3E}">
        <p14:creationId xmlns:p14="http://schemas.microsoft.com/office/powerpoint/2010/main" val="22683299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3491880" y="1491630"/>
            <a:ext cx="2160240" cy="2160240"/>
          </a:xfrm>
          <a:prstGeom prst="rect">
            <a:avLst/>
          </a:prstGeom>
          <a:solidFill>
            <a:srgbClr val="649941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srgbClr val="649941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3707905" y="1804350"/>
            <a:ext cx="1872206" cy="2048313"/>
            <a:chOff x="1472558" y="998559"/>
            <a:chExt cx="2996462" cy="2048313"/>
          </a:xfrm>
        </p:grpSpPr>
        <p:sp>
          <p:nvSpPr>
            <p:cNvPr id="30" name="TextBox 29"/>
            <p:cNvSpPr txBox="1"/>
            <p:nvPr/>
          </p:nvSpPr>
          <p:spPr>
            <a:xfrm>
              <a:off x="1472558" y="1292546"/>
              <a:ext cx="2996462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1200" kern="12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 fenntartható turizmus a felelős turisták felelős döntései és fogyasztása eredményeképpen való-</a:t>
              </a:r>
              <a:r>
                <a:rPr lang="hu-HU" sz="1200" kern="1200" dirty="0" err="1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sulhat</a:t>
              </a:r>
              <a:r>
                <a:rPr lang="hu-HU" sz="1200" kern="12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meg. A felelős        turizmus az út a              fenntartható turizmus      felé</a:t>
              </a:r>
              <a:endParaRPr lang="hu-HU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.  </a:t>
              </a:r>
              <a:endPara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472558" y="998559"/>
              <a:ext cx="27659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altLang="ko-KR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Összefoglalva</a:t>
              </a:r>
              <a:endParaRPr kumimoji="0" lang="ko-KR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3" name="Kép helye 12" descr="A képen épület, víz, ülő, nagyon nagy látható&#10;&#10;Automatikusan generált leírás">
            <a:extLst>
              <a:ext uri="{FF2B5EF4-FFF2-40B4-BE49-F238E27FC236}">
                <a16:creationId xmlns:a16="http://schemas.microsoft.com/office/drawing/2014/main" id="{AD2DF4B3-546E-48AA-9658-2BB8E9E83F1B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9" r="7209"/>
          <a:stretch>
            <a:fillRect/>
          </a:stretch>
        </p:blipFill>
        <p:spPr/>
      </p:pic>
      <p:pic>
        <p:nvPicPr>
          <p:cNvPr id="16" name="Kép helye 15" descr="A képen étel, nő, kék látható&#10;&#10;Automatikusan generált leírás">
            <a:extLst>
              <a:ext uri="{FF2B5EF4-FFF2-40B4-BE49-F238E27FC236}">
                <a16:creationId xmlns:a16="http://schemas.microsoft.com/office/drawing/2014/main" id="{90569C7C-4C99-4B78-946E-1F42D7659ABB}"/>
              </a:ext>
            </a:extLst>
          </p:cNvPr>
          <p:cNvPicPr>
            <a:picLocks noGrp="1" noChangeAspect="1"/>
          </p:cNvPicPr>
          <p:nvPr>
            <p:ph type="pic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64" b="11564"/>
          <a:stretch>
            <a:fillRect/>
          </a:stretch>
        </p:blipFill>
        <p:spPr/>
      </p:pic>
      <p:pic>
        <p:nvPicPr>
          <p:cNvPr id="18" name="Kép helye 17" descr="A képen asztal, étel, tányér látható&#10;&#10;Automatikusan generált leírás">
            <a:extLst>
              <a:ext uri="{FF2B5EF4-FFF2-40B4-BE49-F238E27FC236}">
                <a16:creationId xmlns:a16="http://schemas.microsoft.com/office/drawing/2014/main" id="{C411397E-705F-4F6C-B1D9-F277F590E4F6}"/>
              </a:ext>
            </a:extLst>
          </p:cNvPr>
          <p:cNvPicPr>
            <a:picLocks noGrp="1" noChangeAspect="1"/>
          </p:cNvPicPr>
          <p:nvPr>
            <p:ph type="pic" idx="1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91" b="22591"/>
          <a:stretch>
            <a:fillRect/>
          </a:stretch>
        </p:blipFill>
        <p:spPr/>
      </p:pic>
      <p:pic>
        <p:nvPicPr>
          <p:cNvPr id="20" name="Kép helye 19" descr="A képen aláírás, kültéri, szöveg, fű látható&#10;&#10;Automatikusan generált leírás">
            <a:extLst>
              <a:ext uri="{FF2B5EF4-FFF2-40B4-BE49-F238E27FC236}">
                <a16:creationId xmlns:a16="http://schemas.microsoft.com/office/drawing/2014/main" id="{2DBB8076-F0AC-4EE5-8CC9-28031F3AC902}"/>
              </a:ext>
            </a:extLst>
          </p:cNvPr>
          <p:cNvPicPr>
            <a:picLocks noGrp="1" noChangeAspect="1"/>
          </p:cNvPicPr>
          <p:nvPr>
            <p:ph type="pic" idx="17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15" b="12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42096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0" y="4724113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>
                <a:solidFill>
                  <a:schemeClr val="bg1"/>
                </a:solidFill>
                <a:cs typeface="Arial" pitchFamily="34" charset="0"/>
                <a:hlinkClick r:id="rId2"/>
              </a:rPr>
              <a:t>http://www.free-powerpoint-templates-design.com</a:t>
            </a:r>
            <a:endParaRPr lang="ko-KR" altLang="en-US" sz="8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hu-HU" altLang="ko-KR" dirty="0">
                <a:ea typeface="맑은 고딕" pitchFamily="50" charset="-127"/>
              </a:rPr>
              <a:t>1. Fenntartható turizmus -   </a:t>
            </a:r>
          </a:p>
          <a:p>
            <a:pPr lvl="0"/>
            <a:r>
              <a:rPr lang="hu-HU" altLang="ko-KR" dirty="0">
                <a:ea typeface="맑은 고딕" pitchFamily="50" charset="-127"/>
              </a:rPr>
              <a:t>Felelős fogyasztás </a:t>
            </a:r>
            <a:endParaRPr lang="en-US" altLang="ko-KR" dirty="0"/>
          </a:p>
        </p:txBody>
      </p:sp>
      <p:sp>
        <p:nvSpPr>
          <p:cNvPr id="12" name="Folyamatábra: Kézi adatbevitel 11">
            <a:extLst>
              <a:ext uri="{FF2B5EF4-FFF2-40B4-BE49-F238E27FC236}">
                <a16:creationId xmlns:a16="http://schemas.microsoft.com/office/drawing/2014/main" id="{6F278F94-60BA-4CE6-B1AF-44ED6021ED38}"/>
              </a:ext>
            </a:extLst>
          </p:cNvPr>
          <p:cNvSpPr/>
          <p:nvPr/>
        </p:nvSpPr>
        <p:spPr>
          <a:xfrm rot="10800000">
            <a:off x="-396551" y="10266"/>
            <a:ext cx="1472731" cy="5729835"/>
          </a:xfrm>
          <a:prstGeom prst="flowChartManualInpu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3" name="Folyamatábra: Kézi adatbevitel 12">
            <a:extLst>
              <a:ext uri="{FF2B5EF4-FFF2-40B4-BE49-F238E27FC236}">
                <a16:creationId xmlns:a16="http://schemas.microsoft.com/office/drawing/2014/main" id="{591593CB-673D-47DE-B12D-206B4FCD1A0C}"/>
              </a:ext>
            </a:extLst>
          </p:cNvPr>
          <p:cNvSpPr/>
          <p:nvPr/>
        </p:nvSpPr>
        <p:spPr>
          <a:xfrm rot="10800000">
            <a:off x="-756591" y="-164554"/>
            <a:ext cx="1374721" cy="5531423"/>
          </a:xfrm>
          <a:prstGeom prst="flowChartManualInp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14" name="Kép 13">
            <a:extLst>
              <a:ext uri="{FF2B5EF4-FFF2-40B4-BE49-F238E27FC236}">
                <a16:creationId xmlns:a16="http://schemas.microsoft.com/office/drawing/2014/main" id="{D197AC08-97E7-47FD-9566-82F1B848E0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51470"/>
            <a:ext cx="1872208" cy="53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8673CC1-BD43-467C-915E-F1C27EBBB4C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2800" dirty="0"/>
              <a:t>A felelős turizmus, a felelős turista </a:t>
            </a:r>
          </a:p>
          <a:p>
            <a:r>
              <a:rPr lang="hu-HU" sz="2800" dirty="0"/>
              <a:t>meghatározásának </a:t>
            </a:r>
            <a:r>
              <a:rPr lang="hu-HU" sz="2800" dirty="0" err="1"/>
              <a:t>evoluciója</a:t>
            </a:r>
            <a:endParaRPr lang="hu-HU" sz="2800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3894696-E04D-4EAC-A744-3205115F71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hu-HU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0896B135-8378-4E8E-B0BA-0B29364EDB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08393451"/>
              </p:ext>
            </p:extLst>
          </p:nvPr>
        </p:nvGraphicFramePr>
        <p:xfrm>
          <a:off x="0" y="123478"/>
          <a:ext cx="9144000" cy="3593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6587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sz="2400" dirty="0">
                <a:solidFill>
                  <a:schemeClr val="accent5">
                    <a:lumMod val="75000"/>
                  </a:schemeClr>
                </a:solidFill>
              </a:rPr>
              <a:t>Fenntartható fejlődés </a:t>
            </a:r>
            <a:endParaRPr lang="ko-KR" altLang="en-US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hu-HU" altLang="ko-KR" dirty="0"/>
              <a:t>Felelősség a jövővel szemben</a:t>
            </a:r>
            <a:endParaRPr lang="en-US" altLang="ko-KR" dirty="0"/>
          </a:p>
        </p:txBody>
      </p:sp>
      <p:grpSp>
        <p:nvGrpSpPr>
          <p:cNvPr id="6" name="Group 5"/>
          <p:cNvGrpSpPr/>
          <p:nvPr/>
        </p:nvGrpSpPr>
        <p:grpSpPr>
          <a:xfrm>
            <a:off x="398182" y="3970313"/>
            <a:ext cx="8064896" cy="1292662"/>
            <a:chOff x="80902" y="855114"/>
            <a:chExt cx="3303442" cy="1292662"/>
          </a:xfrm>
        </p:grpSpPr>
        <p:sp>
          <p:nvSpPr>
            <p:cNvPr id="7" name="TextBox 6"/>
            <p:cNvSpPr txBox="1"/>
            <p:nvPr/>
          </p:nvSpPr>
          <p:spPr>
            <a:xfrm>
              <a:off x="80902" y="1114177"/>
              <a:ext cx="330344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0902" y="855114"/>
              <a:ext cx="3303442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/>
              <a:r>
                <a:rPr lang="hu-HU" sz="1600" b="0" noProof="0" dirty="0">
                  <a:solidFill>
                    <a:schemeClr val="accent5">
                      <a:lumMod val="75000"/>
                    </a:schemeClr>
                  </a:solidFill>
                </a:rPr>
                <a:t>„A fenntartható fejlődés olyan fejlődés, amely kielégíti a jelen generáció </a:t>
              </a:r>
              <a:r>
                <a:rPr lang="hu-HU" sz="1600" b="0" noProof="0" dirty="0" err="1">
                  <a:solidFill>
                    <a:schemeClr val="accent5">
                      <a:lumMod val="75000"/>
                    </a:schemeClr>
                  </a:solidFill>
                </a:rPr>
                <a:t>szükségle-teit</a:t>
              </a:r>
              <a:r>
                <a:rPr lang="hu-HU" sz="1600" b="0" noProof="0" dirty="0">
                  <a:solidFill>
                    <a:schemeClr val="accent5">
                      <a:lumMod val="75000"/>
                    </a:schemeClr>
                  </a:solidFill>
                </a:rPr>
                <a:t> anélkül, hogy veszélyeztetné a jövő generációk esélyét arra, hogy ők is </a:t>
              </a:r>
              <a:r>
                <a:rPr lang="hu-HU" sz="1600" b="0" noProof="0" dirty="0" err="1">
                  <a:solidFill>
                    <a:schemeClr val="accent5">
                      <a:lumMod val="75000"/>
                    </a:schemeClr>
                  </a:solidFill>
                </a:rPr>
                <a:t>kielé</a:t>
              </a:r>
              <a:r>
                <a:rPr lang="hu-HU" sz="1600" b="0" noProof="0" dirty="0">
                  <a:solidFill>
                    <a:schemeClr val="accent5">
                      <a:lumMod val="75000"/>
                    </a:schemeClr>
                  </a:solidFill>
                </a:rPr>
                <a:t>- </a:t>
              </a:r>
              <a:r>
                <a:rPr lang="hu-HU" sz="1600" b="0" noProof="0" dirty="0" err="1">
                  <a:solidFill>
                    <a:schemeClr val="accent5">
                      <a:lumMod val="75000"/>
                    </a:schemeClr>
                  </a:solidFill>
                </a:rPr>
                <a:t>gíthessék</a:t>
              </a:r>
              <a:r>
                <a:rPr lang="hu-HU" sz="1600" b="0" noProof="0" dirty="0">
                  <a:solidFill>
                    <a:schemeClr val="accent5">
                      <a:lumMod val="75000"/>
                    </a:schemeClr>
                  </a:solidFill>
                </a:rPr>
                <a:t> szükségleteiket.”</a:t>
              </a:r>
              <a:r>
                <a:rPr lang="hu-HU" sz="1000" noProof="0" dirty="0">
                  <a:solidFill>
                    <a:schemeClr val="accent5">
                      <a:lumMod val="75000"/>
                    </a:schemeClr>
                  </a:solidFill>
                </a:rPr>
                <a:t> </a:t>
              </a:r>
              <a:r>
                <a:rPr lang="hu-HU" sz="1000" dirty="0">
                  <a:solidFill>
                    <a:schemeClr val="accent5">
                      <a:lumMod val="75000"/>
                    </a:schemeClr>
                  </a:solidFill>
                </a:rPr>
                <a:t>ENSZ Környezetvédelmi és Fejlesztési V </a:t>
              </a:r>
              <a:r>
                <a:rPr lang="hu-HU" sz="1000" dirty="0" err="1">
                  <a:solidFill>
                    <a:schemeClr val="accent5">
                      <a:lumMod val="75000"/>
                    </a:schemeClr>
                  </a:solidFill>
                </a:rPr>
                <a:t>ilágbizottsága</a:t>
              </a:r>
              <a:r>
                <a:rPr lang="hu-HU" sz="1000" dirty="0">
                  <a:solidFill>
                    <a:schemeClr val="accent5">
                      <a:lumMod val="75000"/>
                    </a:schemeClr>
                  </a:solidFill>
                </a:rPr>
                <a:t> (WCED), 1987 - </a:t>
              </a:r>
              <a:r>
                <a:rPr lang="hu-HU" sz="1000" i="1" noProof="0" dirty="0" err="1">
                  <a:solidFill>
                    <a:schemeClr val="accent5">
                      <a:lumMod val="75000"/>
                    </a:schemeClr>
                  </a:solidFill>
                </a:rPr>
                <a:t>Brundtland</a:t>
              </a:r>
              <a:r>
                <a:rPr lang="hu-HU" sz="1000" i="1" noProof="0" dirty="0">
                  <a:solidFill>
                    <a:schemeClr val="accent5">
                      <a:lumMod val="75000"/>
                    </a:schemeClr>
                  </a:solidFill>
                </a:rPr>
                <a:t> jelentés, „Közös Jövőnk”, </a:t>
              </a:r>
              <a:br>
                <a:rPr lang="hu-HU" sz="1000" noProof="0" dirty="0">
                  <a:solidFill>
                    <a:schemeClr val="accent5">
                      <a:lumMod val="75000"/>
                    </a:schemeClr>
                  </a:solidFill>
                </a:rPr>
              </a:br>
              <a:br>
                <a:rPr lang="hu-HU" sz="1000" noProof="0" dirty="0"/>
              </a:br>
              <a:endParaRPr lang="hu-HU" sz="1000" i="1" noProof="0" dirty="0"/>
            </a:p>
          </p:txBody>
        </p:sp>
      </p:grp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1AF1FD74-FE29-4CBC-BA53-A75498E726EE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10" name="그림 개체 틀 9">
            <a:extLst>
              <a:ext uri="{FF2B5EF4-FFF2-40B4-BE49-F238E27FC236}">
                <a16:creationId xmlns:a16="http://schemas.microsoft.com/office/drawing/2014/main" id="{9688C76A-B6CE-40DC-950E-DBA7BECB3592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6A8E3060-8558-4CD5-9161-1DBA8877E51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BC972AE3-5F1F-416C-9C0D-C8AF31B546F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8" r="-2" b="18915"/>
          <a:stretch/>
        </p:blipFill>
        <p:spPr>
          <a:xfrm>
            <a:off x="1154418" y="1193424"/>
            <a:ext cx="3043041" cy="1941061"/>
          </a:xfrm>
          <a:prstGeom prst="rect">
            <a:avLst/>
          </a:prstGeom>
          <a:effectLst/>
        </p:spPr>
      </p:pic>
      <p:pic>
        <p:nvPicPr>
          <p:cNvPr id="13" name="Kép 12" descr="A képen személy látható&#10;&#10;A leírás nagyon megbízható">
            <a:extLst>
              <a:ext uri="{FF2B5EF4-FFF2-40B4-BE49-F238E27FC236}">
                <a16:creationId xmlns:a16="http://schemas.microsoft.com/office/drawing/2014/main" id="{17AE5208-FA9F-4151-8737-39CE0D5B995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8" r="-2" b="-2"/>
          <a:stretch/>
        </p:blipFill>
        <p:spPr>
          <a:xfrm>
            <a:off x="4946542" y="1142611"/>
            <a:ext cx="2937826" cy="198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853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sz="2800" dirty="0">
                <a:solidFill>
                  <a:schemeClr val="accent5">
                    <a:lumMod val="75000"/>
                  </a:schemeClr>
                </a:solidFill>
              </a:rPr>
              <a:t>Fenntartható turizmus fogalma</a:t>
            </a:r>
            <a:endParaRPr lang="ko-KR" altLang="en-US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7951" y="3435846"/>
            <a:ext cx="9157929" cy="17156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-7951" y="1059582"/>
            <a:ext cx="4067944" cy="237626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467544" y="1606320"/>
            <a:ext cx="3384376" cy="160043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hu-HU" sz="1400" b="1" dirty="0">
                <a:solidFill>
                  <a:schemeClr val="bg1"/>
                </a:solidFill>
              </a:rPr>
              <a:t>„A fenntartható turizmus nem a </a:t>
            </a:r>
          </a:p>
          <a:p>
            <a:pPr algn="ctr"/>
            <a:r>
              <a:rPr lang="hu-HU" sz="1400" b="1" dirty="0">
                <a:solidFill>
                  <a:schemeClr val="bg1"/>
                </a:solidFill>
              </a:rPr>
              <a:t>turizmus egyik egyedi, speciális</a:t>
            </a:r>
          </a:p>
          <a:p>
            <a:pPr algn="ctr"/>
            <a:r>
              <a:rPr lang="hu-HU" sz="1400" b="1" dirty="0">
                <a:solidFill>
                  <a:schemeClr val="bg1"/>
                </a:solidFill>
              </a:rPr>
              <a:t> formája, hanem a turizmus minden</a:t>
            </a:r>
          </a:p>
          <a:p>
            <a:pPr algn="ctr"/>
            <a:r>
              <a:rPr lang="hu-HU" sz="1400" b="1" dirty="0">
                <a:solidFill>
                  <a:schemeClr val="bg1"/>
                </a:solidFill>
              </a:rPr>
              <a:t> formájának  </a:t>
            </a:r>
            <a:br>
              <a:rPr lang="hu-HU" sz="1400" b="1" dirty="0">
                <a:solidFill>
                  <a:schemeClr val="bg1"/>
                </a:solidFill>
              </a:rPr>
            </a:br>
            <a:r>
              <a:rPr lang="hu-HU" sz="1400" b="1" dirty="0">
                <a:solidFill>
                  <a:schemeClr val="bg1"/>
                </a:solidFill>
              </a:rPr>
              <a:t>fenntarthatóságra kell törekednie”. </a:t>
            </a:r>
          </a:p>
          <a:p>
            <a:pPr algn="ctr"/>
            <a:r>
              <a:rPr lang="hu-HU" sz="1400" b="1" dirty="0">
                <a:solidFill>
                  <a:schemeClr val="bg1"/>
                </a:solidFill>
              </a:rPr>
              <a:t>(UNWTO)</a:t>
            </a:r>
          </a:p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.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14222" y="4135354"/>
            <a:ext cx="783424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hu-HU" dirty="0">
                <a:solidFill>
                  <a:schemeClr val="bg1"/>
                </a:solidFill>
              </a:rPr>
              <a:t>A fenntartható turizmus a turizmus fenntartható fejlődésének az eredménye</a:t>
            </a:r>
          </a:p>
        </p:txBody>
      </p:sp>
      <p:pic>
        <p:nvPicPr>
          <p:cNvPr id="9" name="Kép 8" descr="A képen tojás, étel látható&#10;&#10;Automatikusan generált leírás">
            <a:extLst>
              <a:ext uri="{FF2B5EF4-FFF2-40B4-BE49-F238E27FC236}">
                <a16:creationId xmlns:a16="http://schemas.microsoft.com/office/drawing/2014/main" id="{7C372D4D-F624-4749-B787-D95A057C48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8754" y="891376"/>
            <a:ext cx="2472462" cy="2472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995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C8DE973A-3840-4947-BE0B-C715D52CB0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23478"/>
            <a:ext cx="9144000" cy="864096"/>
          </a:xfrm>
        </p:spPr>
        <p:txBody>
          <a:bodyPr/>
          <a:lstStyle/>
          <a:p>
            <a:r>
              <a:rPr lang="hu-HU" sz="2400" dirty="0"/>
              <a:t>A fenntartható turizmus sarokpontjai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48389A7-0335-42E0-AAD4-91B947566B3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hu-HU" sz="1400" dirty="0"/>
          </a:p>
          <a:p>
            <a:r>
              <a:rPr lang="hu-HU" sz="1400" dirty="0"/>
              <a:t>A fenntarthatóság alapismérvei a turizmusban</a:t>
            </a:r>
            <a:endParaRPr lang="hu-HU" dirty="0"/>
          </a:p>
        </p:txBody>
      </p:sp>
      <p:graphicFrame>
        <p:nvGraphicFramePr>
          <p:cNvPr id="4" name="Tartalom helye 3">
            <a:extLst>
              <a:ext uri="{FF2B5EF4-FFF2-40B4-BE49-F238E27FC236}">
                <a16:creationId xmlns:a16="http://schemas.microsoft.com/office/drawing/2014/main" id="{49A20A81-6FAE-4176-82EA-D40744BBEF84}"/>
              </a:ext>
            </a:extLst>
          </p:cNvPr>
          <p:cNvGraphicFramePr>
            <a:graphicFrameLocks/>
          </p:cNvGraphicFramePr>
          <p:nvPr/>
        </p:nvGraphicFramePr>
        <p:xfrm>
          <a:off x="1619672" y="1131590"/>
          <a:ext cx="6120680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Felirat: íves vonal keret nélkül 4">
            <a:extLst>
              <a:ext uri="{FF2B5EF4-FFF2-40B4-BE49-F238E27FC236}">
                <a16:creationId xmlns:a16="http://schemas.microsoft.com/office/drawing/2014/main" id="{382F6673-4976-454C-B978-E07CD22E4686}"/>
              </a:ext>
            </a:extLst>
          </p:cNvPr>
          <p:cNvSpPr/>
          <p:nvPr/>
        </p:nvSpPr>
        <p:spPr>
          <a:xfrm>
            <a:off x="6156177" y="1354466"/>
            <a:ext cx="2736304" cy="1138424"/>
          </a:xfrm>
          <a:prstGeom prst="callout2">
            <a:avLst>
              <a:gd name="adj1" fmla="val 18751"/>
              <a:gd name="adj2" fmla="val -2504"/>
              <a:gd name="adj3" fmla="val 18750"/>
              <a:gd name="adj4" fmla="val -16667"/>
              <a:gd name="adj5" fmla="val 39650"/>
              <a:gd name="adj6" fmla="val -301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Minőségi élményeket </a:t>
            </a:r>
            <a:r>
              <a:rPr lang="hu-HU" sz="1200" b="1" dirty="0">
                <a:solidFill>
                  <a:schemeClr val="bg1"/>
                </a:solidFill>
                <a:latin typeface="+mj-lt"/>
              </a:rPr>
              <a:t>nyújt</a:t>
            </a:r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a </a:t>
            </a:r>
            <a:r>
              <a:rPr kumimoji="0" lang="hu-HU" sz="12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láto</a:t>
            </a:r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 </a:t>
            </a:r>
            <a:r>
              <a:rPr kumimoji="0" lang="hu-HU" sz="12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gatóknak</a:t>
            </a:r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miközben  javítja a helyi közösség életminőségét, </a:t>
            </a:r>
          </a:p>
          <a:p>
            <a:pPr algn="ctr"/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és megóvja a környezet minőségét</a:t>
            </a:r>
            <a:endParaRPr lang="hu-HU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Felirat: íves vonal keret nélkül 5">
            <a:extLst>
              <a:ext uri="{FF2B5EF4-FFF2-40B4-BE49-F238E27FC236}">
                <a16:creationId xmlns:a16="http://schemas.microsoft.com/office/drawing/2014/main" id="{B5DBB901-5E23-4489-ACAC-3879A760AC03}"/>
              </a:ext>
            </a:extLst>
          </p:cNvPr>
          <p:cNvSpPr/>
          <p:nvPr/>
        </p:nvSpPr>
        <p:spPr>
          <a:xfrm>
            <a:off x="5796136" y="3219822"/>
            <a:ext cx="2880320" cy="1482389"/>
          </a:xfrm>
          <a:prstGeom prst="callout2">
            <a:avLst>
              <a:gd name="adj1" fmla="val 20902"/>
              <a:gd name="adj2" fmla="val -2796"/>
              <a:gd name="adj3" fmla="val 18750"/>
              <a:gd name="adj4" fmla="val -16667"/>
              <a:gd name="adj5" fmla="val -12542"/>
              <a:gd name="adj6" fmla="val -29686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200" b="1" dirty="0">
                <a:solidFill>
                  <a:schemeClr val="bg1"/>
                </a:solidFill>
              </a:rPr>
              <a:t>Lehetővé teszi, hogy</a:t>
            </a:r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  turizmus alapját képező természeti, társadalmi és gazdasági erőforrások folyamatosan rendelkezésre álljanak a  látogatói élmény</a:t>
            </a:r>
            <a:r>
              <a:rPr lang="hu-HU" sz="1200" b="1" dirty="0">
                <a:solidFill>
                  <a:schemeClr val="bg1"/>
                </a:solidFill>
              </a:rPr>
              <a:t> jelenlegi és jövőbeni biztosítása céljából</a:t>
            </a:r>
            <a:endParaRPr kumimoji="0" lang="hu-HU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1" name="Felirat: íves vonal keret nélkül 10">
            <a:extLst>
              <a:ext uri="{FF2B5EF4-FFF2-40B4-BE49-F238E27FC236}">
                <a16:creationId xmlns:a16="http://schemas.microsoft.com/office/drawing/2014/main" id="{2464D415-239A-4157-B9E4-42939069BF44}"/>
              </a:ext>
            </a:extLst>
          </p:cNvPr>
          <p:cNvSpPr/>
          <p:nvPr/>
        </p:nvSpPr>
        <p:spPr>
          <a:xfrm>
            <a:off x="899593" y="1851670"/>
            <a:ext cx="2088232" cy="1138424"/>
          </a:xfrm>
          <a:prstGeom prst="callout2">
            <a:avLst>
              <a:gd name="adj1" fmla="val 18750"/>
              <a:gd name="adj2" fmla="val 132805"/>
              <a:gd name="adj3" fmla="val 20686"/>
              <a:gd name="adj4" fmla="val 112336"/>
              <a:gd name="adj5" fmla="val 55404"/>
              <a:gd name="adj6" fmla="val 83743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2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Egyensúlyt</a:t>
            </a:r>
            <a:r>
              <a:rPr lang="hu-HU" sz="18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hu-HU" sz="12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teremt a </a:t>
            </a:r>
            <a:r>
              <a:rPr lang="hu-HU" sz="1200" b="1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turiz-mus</a:t>
            </a:r>
            <a:r>
              <a:rPr lang="hu-HU" sz="12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gazdaság  (</a:t>
            </a:r>
            <a:r>
              <a:rPr lang="hu-HU" sz="1200" b="1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vállalko</a:t>
            </a:r>
            <a:r>
              <a:rPr lang="hu-HU" sz="12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hu-HU" sz="1200" b="1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zások</a:t>
            </a:r>
            <a:r>
              <a:rPr lang="hu-HU" sz="12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), a környezet, a he- </a:t>
            </a:r>
            <a:r>
              <a:rPr lang="hu-HU" sz="1200" b="1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lyi</a:t>
            </a:r>
            <a:r>
              <a:rPr lang="hu-HU" sz="12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közösség érdekei </a:t>
            </a:r>
            <a:r>
              <a:rPr lang="hu-HU" sz="1200" b="1" dirty="0">
                <a:ea typeface="Calibri" panose="020F0502020204030204" pitchFamily="34" charset="0"/>
                <a:cs typeface="Arial" panose="020B0604020202020204" pitchFamily="34" charset="0"/>
              </a:rPr>
              <a:t>       </a:t>
            </a:r>
            <a:r>
              <a:rPr lang="hu-HU" sz="12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között. </a:t>
            </a:r>
            <a:endParaRPr lang="hu-HU" sz="18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965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D0DD139-BAE1-4760-8EE8-9DA59B8533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-6826"/>
            <a:ext cx="9144000" cy="720080"/>
          </a:xfrm>
        </p:spPr>
        <p:txBody>
          <a:bodyPr/>
          <a:lstStyle/>
          <a:p>
            <a:r>
              <a:rPr lang="hu-HU" sz="2400" dirty="0"/>
              <a:t>A fenntartható turizmus megvalósulásának felelőssége</a:t>
            </a: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958C34D9-D5BA-4C3C-B87D-A1E47C8A618E}"/>
              </a:ext>
            </a:extLst>
          </p:cNvPr>
          <p:cNvSpPr txBox="1"/>
          <p:nvPr/>
        </p:nvSpPr>
        <p:spPr>
          <a:xfrm>
            <a:off x="179512" y="3147814"/>
            <a:ext cx="8855968" cy="2418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Az ENSZ a Turizmus Globális Etikai kódexében 1999-ben lefektette a fenntartható turizmus alapelveit.      Ezen alapelvek szerint a fenntartható turizmussal szemben is   gazdasági, társadalmi és környezeti elvárások vannak</a:t>
            </a:r>
            <a:r>
              <a:rPr lang="hu-HU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hu-HU" sz="14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fenntartható </a:t>
            </a:r>
            <a:r>
              <a:rPr lang="hu-HU" sz="14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</a:t>
            </a:r>
            <a:r>
              <a:rPr lang="hu-HU" sz="14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hu-HU" sz="14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rizmus</a:t>
            </a:r>
            <a:r>
              <a:rPr lang="hu-HU" sz="14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fejlesztésének  a társadalmi haladás, a méltányos életkörülmények megteremtése érdekében biztosítani kell a </a:t>
            </a:r>
            <a:br>
              <a:rPr lang="hu-HU" sz="1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hu-HU" sz="14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gazdasági fejlődést és meg kell őriznie a környezeti feltételeket.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4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Ezek megvalósításában  van szerepe a turizmusgazdaság szereplőinek, a kormányzati szektornak, az attrakció  </a:t>
            </a:r>
            <a:r>
              <a:rPr lang="hu-HU" sz="14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menedzs</a:t>
            </a:r>
            <a:r>
              <a:rPr lang="hu-HU" sz="14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-mentnek, a környezet menedzsmentnek, a helyi közösségeknek és nem utolsó sorban a turistáknak. Vagyis mind a </a:t>
            </a:r>
            <a:r>
              <a:rPr lang="hu-HU" sz="14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turiz-mus</a:t>
            </a:r>
            <a:r>
              <a:rPr lang="hu-HU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fejlesztése által érintetteknek, </a:t>
            </a:r>
            <a:r>
              <a:rPr lang="hu-HU" sz="14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mind pedig az abban </a:t>
            </a:r>
            <a:r>
              <a:rPr lang="hu-HU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érdekelteknek</a:t>
            </a:r>
            <a:r>
              <a:rPr lang="hu-HU" sz="14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felelőssége a fenntartható turizmus megvalós- </a:t>
            </a:r>
            <a:r>
              <a:rPr lang="hu-HU" sz="14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ulása</a:t>
            </a:r>
            <a:endParaRPr lang="hu-HU" sz="14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E81AA643-EA61-474D-80EA-3B27B8D424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322" y="563423"/>
            <a:ext cx="4950316" cy="2682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651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C8DE973A-3840-4947-BE0B-C715D52CB0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23478"/>
            <a:ext cx="9144000" cy="864096"/>
          </a:xfrm>
        </p:spPr>
        <p:txBody>
          <a:bodyPr/>
          <a:lstStyle/>
          <a:p>
            <a:r>
              <a:rPr lang="hu-HU" altLang="ko-KR" sz="2400" dirty="0"/>
              <a:t>A kormányzati szektor szerepe a turizmus fenntartható </a:t>
            </a:r>
            <a:r>
              <a:rPr lang="hu-HU" altLang="ko-KR" sz="2400" dirty="0" err="1"/>
              <a:t>feljesztésében</a:t>
            </a:r>
            <a:endParaRPr lang="hu-HU" sz="2400" dirty="0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9353C974-54C6-43A4-BBCA-C07DBA8882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1990" y="1491630"/>
            <a:ext cx="3073705" cy="3039056"/>
          </a:xfrm>
          <a:prstGeom prst="rect">
            <a:avLst/>
          </a:prstGeom>
        </p:spPr>
      </p:pic>
      <p:sp>
        <p:nvSpPr>
          <p:cNvPr id="13" name="Szövegdoboz 12">
            <a:extLst>
              <a:ext uri="{FF2B5EF4-FFF2-40B4-BE49-F238E27FC236}">
                <a16:creationId xmlns:a16="http://schemas.microsoft.com/office/drawing/2014/main" id="{BB78AC56-05C3-45A0-9461-9F710556C8B4}"/>
              </a:ext>
            </a:extLst>
          </p:cNvPr>
          <p:cNvSpPr txBox="1"/>
          <p:nvPr/>
        </p:nvSpPr>
        <p:spPr>
          <a:xfrm>
            <a:off x="749518" y="1851670"/>
            <a:ext cx="36125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hu-HU" sz="1400" dirty="0"/>
          </a:p>
          <a:p>
            <a:endParaRPr lang="hu-HU" sz="1400" dirty="0"/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3F9FF5C9-3DD2-4544-8FB2-79BF803761D7}"/>
              </a:ext>
            </a:extLst>
          </p:cNvPr>
          <p:cNvSpPr txBox="1"/>
          <p:nvPr/>
        </p:nvSpPr>
        <p:spPr>
          <a:xfrm>
            <a:off x="358305" y="1851670"/>
            <a:ext cx="5539316" cy="3523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1600" dirty="0">
                <a:latin typeface="Calibri" panose="020F0502020204030204" pitchFamily="34" charset="0"/>
                <a:cs typeface="Arial" panose="020B0604020202020204" pitchFamily="34" charset="0"/>
              </a:rPr>
              <a:t>A turizmusfejlesztésében érdekeltek és érintettek négy csoportja eltérő helyzetben van, eltérőek az indítékaik és mások az elvárásaik, az viszont közös bennük, hogy  csak a turizmus fenntarthatósága révén tehetnek szert haszonra</a:t>
            </a:r>
            <a:r>
              <a:rPr lang="hu-HU" sz="1400" dirty="0"/>
              <a:t>.</a:t>
            </a:r>
          </a:p>
          <a:p>
            <a:endParaRPr lang="hu-HU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6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kormányzati szektor </a:t>
            </a:r>
            <a:r>
              <a:rPr lang="hu-H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feladata, hogy az egyéni érdekeket és célokat az intézményrendszerén keresztül hatékony irányítással, megfelelő szabályozó eszközökkel (normatív és közvetett eszközök) egyensúlyba hozza, és a fenntarthatóság felé terelje.. Csak a kormányok (nemzeti, regionális, helyi) rendelkeznek ennek lehetőségével.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hu-HU" sz="16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hu-HU" sz="1600" dirty="0"/>
          </a:p>
        </p:txBody>
      </p:sp>
    </p:spTree>
    <p:extLst>
      <p:ext uri="{BB962C8B-B14F-4D97-AF65-F5344CB8AC3E}">
        <p14:creationId xmlns:p14="http://schemas.microsoft.com/office/powerpoint/2010/main" val="36549987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B0BD2AFE-E615-4556-80DF-9EFCF542DC4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2400" dirty="0"/>
              <a:t>Fenntartható fejlődési célok (SDG) - ENSZ, 2015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0DC474C3-DFC4-43E6-AB33-D7198C56651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9891" y="555526"/>
            <a:ext cx="9144000" cy="288032"/>
          </a:xfrm>
        </p:spPr>
        <p:txBody>
          <a:bodyPr/>
          <a:lstStyle/>
          <a:p>
            <a:endParaRPr lang="hu-H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D07541C-A36D-43E7-BBCE-BF290861DB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792" y="987574"/>
            <a:ext cx="3935631" cy="229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zövegdoboz 5">
            <a:extLst>
              <a:ext uri="{FF2B5EF4-FFF2-40B4-BE49-F238E27FC236}">
                <a16:creationId xmlns:a16="http://schemas.microsoft.com/office/drawing/2014/main" id="{033B4BC5-698A-40C2-B706-8E49FF7A80F5}"/>
              </a:ext>
            </a:extLst>
          </p:cNvPr>
          <p:cNvSpPr txBox="1"/>
          <p:nvPr/>
        </p:nvSpPr>
        <p:spPr>
          <a:xfrm>
            <a:off x="6736634" y="1713109"/>
            <a:ext cx="2227853" cy="1169551"/>
          </a:xfrm>
          <a:prstGeom prst="rect">
            <a:avLst/>
          </a:prstGeom>
          <a:solidFill>
            <a:srgbClr val="996F05"/>
          </a:solidFill>
        </p:spPr>
        <p:txBody>
          <a:bodyPr wrap="square" rtlCol="0">
            <a:spAutoFit/>
          </a:bodyPr>
          <a:lstStyle/>
          <a:p>
            <a:r>
              <a:rPr lang="hu-HU" sz="1400" b="1" dirty="0"/>
              <a:t>SCP</a:t>
            </a:r>
          </a:p>
          <a:p>
            <a:r>
              <a:rPr lang="hu-HU" sz="1400" dirty="0"/>
              <a:t>12.Cél: </a:t>
            </a:r>
          </a:p>
          <a:p>
            <a:r>
              <a:rPr lang="hu-HU" sz="1400" dirty="0"/>
              <a:t>Megvalósítani a fenntart-</a:t>
            </a:r>
          </a:p>
          <a:p>
            <a:r>
              <a:rPr lang="hu-HU" sz="1400" dirty="0"/>
              <a:t>ható</a:t>
            </a:r>
          </a:p>
          <a:p>
            <a:r>
              <a:rPr lang="hu-HU" sz="1400" dirty="0"/>
              <a:t>fogyasztást és termelést</a:t>
            </a:r>
          </a:p>
        </p:txBody>
      </p:sp>
      <p:sp>
        <p:nvSpPr>
          <p:cNvPr id="4" name="Nyíl: jobbra mutató 3">
            <a:extLst>
              <a:ext uri="{FF2B5EF4-FFF2-40B4-BE49-F238E27FC236}">
                <a16:creationId xmlns:a16="http://schemas.microsoft.com/office/drawing/2014/main" id="{B3902146-C6CF-4522-9CFD-B43409149982}"/>
              </a:ext>
            </a:extLst>
          </p:cNvPr>
          <p:cNvSpPr/>
          <p:nvPr/>
        </p:nvSpPr>
        <p:spPr>
          <a:xfrm>
            <a:off x="5765349" y="2012990"/>
            <a:ext cx="93610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40CBED10-98CD-467C-B089-4A31373F7F17}"/>
              </a:ext>
            </a:extLst>
          </p:cNvPr>
          <p:cNvSpPr txBox="1"/>
          <p:nvPr/>
        </p:nvSpPr>
        <p:spPr>
          <a:xfrm>
            <a:off x="847475" y="3430391"/>
            <a:ext cx="7488832" cy="18697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fogyasztó választásai </a:t>
            </a:r>
            <a:r>
              <a:rPr lang="hu-HU" sz="1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határozzák meg</a:t>
            </a: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hogy a globális gazdaság mit és hogyan állít elő. Alapjában véve a fogyasztó választása egyéni döntés eredménye, de ezen döntések összessége alakítja a piacot és irányítja az üzleti tevékenységeket, azaz össztársadalmi, </a:t>
            </a:r>
            <a:r>
              <a:rPr kumimoji="0" lang="hu-HU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össz</a:t>
            </a: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-gazdasági következményekkel jár.  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felelősség a fogyasztásban, a felelős </a:t>
            </a:r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fogyasztói magatartás</a:t>
            </a: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jelentősége azért különösen nagy, mert nem választható el a termék előállításától (a termeléstől) A szükségletek kielégítése, a fogyasztás nem valósulhat meg termékelőállítás nélkül.</a:t>
            </a:r>
            <a:b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Tehát a felelősség nemcsak a fogyasztókat ( turistákat) terheli, hanem a termékek előállítóit és forgalmazóit is.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016839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49941"/>
      </a:accent1>
      <a:accent2>
        <a:srgbClr val="A4D144"/>
      </a:accent2>
      <a:accent3>
        <a:srgbClr val="649941"/>
      </a:accent3>
      <a:accent4>
        <a:srgbClr val="A4D144"/>
      </a:accent4>
      <a:accent5>
        <a:srgbClr val="649941"/>
      </a:accent5>
      <a:accent6>
        <a:srgbClr val="A4D144"/>
      </a:accent6>
      <a:hlink>
        <a:srgbClr val="76923C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nntartható turizmus  (1)" id="{032F338A-BDD5-4522-AD21-0D6A9C9D31DD}" vid="{1E3E9A61-C80E-4AEA-BDCA-4FACE19C82AE}"/>
    </a:ext>
  </a:extLst>
</a:theme>
</file>

<file path=ppt/theme/theme2.xml><?xml version="1.0" encoding="utf-8"?>
<a:theme xmlns:a="http://schemas.openxmlformats.org/drawingml/2006/main" name="Contents Slide Master">
  <a:themeElements>
    <a:clrScheme name="ALLPPT-COLOR-A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49941"/>
      </a:accent1>
      <a:accent2>
        <a:srgbClr val="A4D144"/>
      </a:accent2>
      <a:accent3>
        <a:srgbClr val="649941"/>
      </a:accent3>
      <a:accent4>
        <a:srgbClr val="A4D144"/>
      </a:accent4>
      <a:accent5>
        <a:srgbClr val="649941"/>
      </a:accent5>
      <a:accent6>
        <a:srgbClr val="A4D144"/>
      </a:accent6>
      <a:hlink>
        <a:srgbClr val="76923C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nntartható turizmus  (1)" id="{032F338A-BDD5-4522-AD21-0D6A9C9D31DD}" vid="{92507BCE-E626-403E-9E5B-A5A105C1AC6D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COLOR-A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49941"/>
      </a:accent1>
      <a:accent2>
        <a:srgbClr val="A4D144"/>
      </a:accent2>
      <a:accent3>
        <a:srgbClr val="649941"/>
      </a:accent3>
      <a:accent4>
        <a:srgbClr val="A4D144"/>
      </a:accent4>
      <a:accent5>
        <a:srgbClr val="649941"/>
      </a:accent5>
      <a:accent6>
        <a:srgbClr val="A4D144"/>
      </a:accent6>
      <a:hlink>
        <a:srgbClr val="76923C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nntartható turizmus  (1)" id="{032F338A-BDD5-4522-AD21-0D6A9C9D31DD}" vid="{E0A59EDC-0F51-4106-8B0B-6CC9FBF0A61B}"/>
    </a:ext>
  </a:extLst>
</a:theme>
</file>

<file path=ppt/theme/theme4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EB6529532E12541A66AA8D5596F9D6F" ma:contentTypeVersion="13" ma:contentTypeDescription="Új dokumentum létrehozása." ma:contentTypeScope="" ma:versionID="c23bfd4ab80462c9dfd759921dcf26e6">
  <xsd:schema xmlns:xsd="http://www.w3.org/2001/XMLSchema" xmlns:xs="http://www.w3.org/2001/XMLSchema" xmlns:p="http://schemas.microsoft.com/office/2006/metadata/properties" xmlns:ns3="e497d766-9098-4312-9063-c7203b20471a" xmlns:ns4="6ad025bc-9453-4e28-b64e-60578e9b89e7" targetNamespace="http://schemas.microsoft.com/office/2006/metadata/properties" ma:root="true" ma:fieldsID="01a4622fc9b5fc2aea83d744953b9b87" ns3:_="" ns4:_="">
    <xsd:import namespace="e497d766-9098-4312-9063-c7203b20471a"/>
    <xsd:import namespace="6ad025bc-9453-4e28-b64e-60578e9b89e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97d766-9098-4312-9063-c7203b20471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d025bc-9453-4e28-b64e-60578e9b89e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Megosztási tipp kivonata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4238E1A-69D5-4184-A3CB-A17BF6FAD80A}">
  <ds:schemaRefs>
    <ds:schemaRef ds:uri="http://purl.org/dc/dcmitype/"/>
    <ds:schemaRef ds:uri="e497d766-9098-4312-9063-c7203b20471a"/>
    <ds:schemaRef ds:uri="http://purl.org/dc/terms/"/>
    <ds:schemaRef ds:uri="http://schemas.openxmlformats.org/package/2006/metadata/core-properties"/>
    <ds:schemaRef ds:uri="6ad025bc-9453-4e28-b64e-60578e9b89e7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939A596-D1A6-4DAB-B980-ABD57630916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FB63C8F-7465-4888-847D-A1586F7399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497d766-9098-4312-9063-c7203b20471a"/>
    <ds:schemaRef ds:uri="6ad025bc-9453-4e28-b64e-60578e9b89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Fenntartható turizmus  (1)</Template>
  <TotalTime>1365</TotalTime>
  <Words>3250</Words>
  <Application>Microsoft Office PowerPoint</Application>
  <PresentationFormat>Diavetítés a képernyőre (16:9 oldalarány)</PresentationFormat>
  <Paragraphs>272</Paragraphs>
  <Slides>14</Slides>
  <Notes>12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3</vt:i4>
      </vt:variant>
      <vt:variant>
        <vt:lpstr>Diacímek</vt:lpstr>
      </vt:variant>
      <vt:variant>
        <vt:i4>14</vt:i4>
      </vt:variant>
    </vt:vector>
  </HeadingPairs>
  <TitlesOfParts>
    <vt:vector size="20" baseType="lpstr">
      <vt:lpstr>Arial</vt:lpstr>
      <vt:lpstr>Book Antiqua</vt:lpstr>
      <vt:lpstr>Calibri</vt:lpstr>
      <vt:lpstr>Cover and End Slide Master</vt:lpstr>
      <vt:lpstr>Contents Slide Master</vt:lpstr>
      <vt:lpstr>Section Break Slide Master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Garán Éva</dc:creator>
  <cp:lastModifiedBy>Garán Éva</cp:lastModifiedBy>
  <cp:revision>121</cp:revision>
  <dcterms:created xsi:type="dcterms:W3CDTF">2020-10-22T07:35:27Z</dcterms:created>
  <dcterms:modified xsi:type="dcterms:W3CDTF">2020-11-27T09:52:51Z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0x0101006EB6529532E12541A66AA8D5596F9D6F</vt:lpwstr>
  </property>
</Properties>
</file>